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383" r:id="rId4"/>
    <p:sldId id="359" r:id="rId6"/>
    <p:sldId id="391" r:id="rId7"/>
    <p:sldId id="356" r:id="rId8"/>
    <p:sldId id="392" r:id="rId9"/>
    <p:sldId id="394" r:id="rId10"/>
    <p:sldId id="393" r:id="rId11"/>
    <p:sldId id="395" r:id="rId12"/>
    <p:sldId id="396" r:id="rId13"/>
    <p:sldId id="362" r:id="rId14"/>
    <p:sldId id="381" r:id="rId15"/>
    <p:sldId id="377" r:id="rId16"/>
    <p:sldId id="398" r:id="rId17"/>
    <p:sldId id="399" r:id="rId18"/>
    <p:sldId id="400" r:id="rId19"/>
    <p:sldId id="388" r:id="rId20"/>
    <p:sldId id="401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正涛" initials="曹" lastIdx="1" clrIdx="0"/>
  <p:cmAuthor id="2" name="zsj" initials="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4B183"/>
    <a:srgbClr val="843C0C"/>
    <a:srgbClr val="2F559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5AFC-B38D-43F5-AB43-59C4219429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CD08-2F7B-41FC-9673-5CE01EC630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BCD08-2F7B-41FC-9673-5CE01EC630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9" y="102915"/>
            <a:ext cx="2219516" cy="6290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36177" y="2620204"/>
            <a:ext cx="9583807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u="none" strike="noStrike" baseline="0" dirty="0">
                <a:latin typeface="Centaur" panose="02030504050205020304" pitchFamily="18" charset="0"/>
              </a:rPr>
              <a:t>Mixture of Experts Made Personalized:Federated Prompt Learning for Vision-Language Models</a:t>
            </a:r>
            <a:endParaRPr lang="en-US" altLang="zh-CN" sz="2800" b="1" i="0" u="none" strike="noStrike" baseline="0" dirty="0">
              <a:latin typeface="Centaur" panose="020305040502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9819" y="2617305"/>
            <a:ext cx="1272209" cy="3407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83957" y="2617305"/>
            <a:ext cx="1437861" cy="3407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29819" y="3042566"/>
            <a:ext cx="1265996" cy="723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783957" y="3042566"/>
            <a:ext cx="1437861" cy="723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5313680" y="4610100"/>
            <a:ext cx="14293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ea"/>
                <a:cs typeface="+mn-ea"/>
              </a:rPr>
              <a:t>ICLR 2025</a:t>
            </a:r>
            <a:endParaRPr lang="en-US" dirty="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13410" y="994410"/>
                <a:ext cx="10512425" cy="102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门控网络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𝐺</m:t>
                    </m:r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(∙|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用的是多头注意力（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Multi-Head Attention, MHA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）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,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由于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CLIP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的特征维度通常很大（例如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𝑓𝑒𝑎𝑡𝑢𝑟𝑒</m:t>
                        </m:r>
                      </m:sub>
                    </m:sSub>
                  </m:oMath>
                </a14:m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=1024),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为节省参数他们先把图像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/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文本特征做</a:t>
                </a:r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池化降维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𝑔𝑎𝑡𝑖𝑛𝑔</m:t>
                        </m:r>
                      </m:sub>
                    </m:sSub>
                  </m:oMath>
                </a14:m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=128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然后在这个空间做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MHA</a:t>
                </a:r>
                <a:endPara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994410"/>
                <a:ext cx="10512425" cy="10267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877695" y="184785"/>
            <a:ext cx="7908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门控网络具体实现为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MHA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410" y="3324225"/>
            <a:ext cx="10304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每个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head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的定义为：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5" y="2320925"/>
            <a:ext cx="11112500" cy="648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3723005"/>
            <a:ext cx="6049010" cy="670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75" y="3429000"/>
            <a:ext cx="5667375" cy="31489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875" y="984885"/>
            <a:ext cx="11144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论文用了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 个公开基准数据集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，分成两类：一类是用于few-shot、label-shift（极端类别不均）的 CLIP-style 数据集（5 个），另一类是用于feature-shift / label-shift（领域/分布差异）和标准训练的常用数据集（CIFAR10/100、DomainNet、Office-Caltech10）。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095" y="2176780"/>
            <a:ext cx="108489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 数据集（用于 label shift / few-shot）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包含：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Flowers102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102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类）、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OxfordPets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37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类）、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Food101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101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类）、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Caltech101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类）、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DTD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47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类）。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分区策略：每个数据集被划分成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N = 10 clients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不同客户端类互不重叠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病态非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IID”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设置（极端标签偏斜），用来测试方法在极端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label shift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下的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few-shot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表现。训练轮数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T = 10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，参与率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r = 100%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 backbone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ResNet50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6010" y="4472940"/>
            <a:ext cx="102279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选择原因：这些数据集是 CLIP 社区常用的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下游分类基准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，类别多且风格多样。将类别按客户端完全不重叠分配，是刻意模拟每个客户端只见到少部分类别，从而严苛检验个性化方法在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少样本＋标签偏斜下的泛化能力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。论文正想证明：在这种场景下 pFedMoAP 能显著优于单一 global prompt 的方法。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1830" y="1043305"/>
            <a:ext cx="10848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CIFAR10 / CIFAR100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（用于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label-shift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Dirichlet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分区标准训练）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分区策略：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 = 100 clients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，使用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Dirichlet(α = 0.5)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分区（代表中等程度的标签不均），训练轮数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T = 120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，参与率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r = 10%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 backbone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ResNet50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0575" y="2324735"/>
            <a:ext cx="109772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选择原因：CIFAR 系列是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广泛使用的基准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，Dirichlet 分区可以模拟不同强度的标签非IID（α 控制均匀度）：α=0.5 代表现实中较常见的不均场景。用大量客户端检验方法的可扩展性与对常见非IID 的稳健性。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8060" y="3615690"/>
            <a:ext cx="102673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DomainNet &amp; Office-Caltech10（用于 feature shift + label shift, domain adaptation 风格）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分区策略：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DomainNet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：把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6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domain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Clipart, Infograph, Painting, Quickdraw, Real, Sketch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）每个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domain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再分成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5 clients </a:t>
            </a:r>
            <a:r>
              <a:rPr lang="en-US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→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N=30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Dir(α=0.3)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分区（更强的偏斜）；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 backbone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ViT-B-16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 = 25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r = 25%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分区策略：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Office-Caltech10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 = 20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 = 25, r = 50%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Dir(α = 0.3)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9950" y="5615940"/>
            <a:ext cx="103854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选择原因：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DomainNet / Office-Caltech 是研究 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domain shift非常经典的数据集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。它们能检验方法在特征空间发生变化而非仅类别偏斜时的鲁棒性——这是对 pFedMoAP 能否处理 feature shift 的关键检验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2085" y="177165"/>
            <a:ext cx="570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实验设置、基线与评价指标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5" y="791210"/>
            <a:ext cx="9950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评价指标：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对每个方法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计算每个客户端私有测试集的准确率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，最后对所有客户端求平均并报告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mean </a:t>
            </a:r>
            <a:r>
              <a:rPr lang="en-US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±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std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次随机种子重复实验）。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4995" y="1534795"/>
            <a:ext cx="859218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第一类：本地方法（无联邦学习）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ZS CLIP：零样本CLIP，使用固定提示模板（"a photo of a &lt;class&gt;"）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CoOp：集中式prompt tuning，每个客户端独立本地训练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选择理由：提供性能下限（ZS-CLIP）和上限（CoOp），验证联邦学习的必要性和效果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第二类：现有联邦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学习专用方法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PromptFL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基于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FedAvg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的基本联邦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pFedPrompt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学习共享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 +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个性化视觉注意力模块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FedOTP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：使用不平衡最优传输对齐视觉特征与个性化提示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选择理由：代表当前最先进、专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门为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VLMs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设计的联邦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学习方法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，是最直接的竞争对手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第三类：传统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FL/PFL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技术移植方法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Prompt+FedProx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：基于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FedProx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正则化的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Prompt+FedPer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：个性化特定层的传统方法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Prompt+FedAMP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：基于亲和性的模型个性化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PromptFL+FT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：本地微调策略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选择理由：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验证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将传统联邦学习技术直接应用于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 learning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局限性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925830"/>
            <a:ext cx="570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主要结果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0" y="1370330"/>
            <a:ext cx="9413875" cy="3731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8215" y="5102225"/>
            <a:ext cx="9990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数据集上，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均显著优于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PromptFL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Prompt+FedProx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pFedPrompt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baselines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。这证明方法在极端标签偏斜的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few-shot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场景中非常有效。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215" y="925830"/>
            <a:ext cx="570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主要结果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215" y="5102225"/>
            <a:ext cx="9990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CIFAR10/100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的标准训练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Dir partition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仍优于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PromptFL / Prompt+FedProx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。说明在中等标签不均的多客户端场景下，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pFedMoAP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依然有效。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1594485"/>
            <a:ext cx="739902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7430" y="772160"/>
            <a:ext cx="570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主要结果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215" y="5102225"/>
            <a:ext cx="9990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DomainNet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 domains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Office-Caltech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 domains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在多数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domain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上显著优于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baselines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Office-Caltech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也取得明显提升，表明方法能处理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feature shift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。这展示了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pFedMoAP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的跨域鲁棒性。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5" y="1294130"/>
            <a:ext cx="9304655" cy="1813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75" y="3048635"/>
            <a:ext cx="8940165" cy="1873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0735" y="777875"/>
            <a:ext cx="3360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消融与可解释性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1612"/>
          <a:stretch>
            <a:fillRect/>
          </a:stretch>
        </p:blipFill>
        <p:spPr>
          <a:xfrm>
            <a:off x="2735580" y="1329690"/>
            <a:ext cx="9456420" cy="5235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4300" y="1999615"/>
            <a:ext cx="31299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Shots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few-shot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论文在不同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few-shot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设置（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1,2,4,8,16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）进行了对比。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结论：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在所有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shots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数下均优于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baselines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0735" y="777875"/>
            <a:ext cx="3360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消融与可解释性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300" y="1999615"/>
            <a:ext cx="31299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λ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（本地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logits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权重）的影响）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λ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控制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local-logit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的权重。图表显示太小或太大都会降性能；一个中等值（论文默认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0.5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）是比较稳健的选择。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491"/>
          <a:stretch>
            <a:fillRect/>
          </a:stretch>
        </p:blipFill>
        <p:spPr>
          <a:xfrm>
            <a:off x="3414395" y="1675130"/>
            <a:ext cx="8672830" cy="4997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9001621" y="3008795"/>
            <a:ext cx="3190462" cy="576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303" y="3008795"/>
            <a:ext cx="3190462" cy="576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13298" y="3008532"/>
            <a:ext cx="285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Centaur" panose="02030504050205020304" pitchFamily="18" charset="0"/>
              </a:rPr>
              <a:t>Thanks</a:t>
            </a:r>
            <a:endParaRPr lang="zh-CN" altLang="en-US" sz="4800" dirty="0">
              <a:latin typeface="Centaur" panose="020305040502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86" y="44195"/>
            <a:ext cx="1722256" cy="488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555" y="184785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Background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" y="2131695"/>
            <a:ext cx="2032000" cy="312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2989580"/>
            <a:ext cx="2934335" cy="312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055" y="1920240"/>
            <a:ext cx="106965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数据的异质性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，训练模型的泛化能力可能会受到影响。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在这种情况下，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预训练的视觉语言模型（vlm）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，如CLIP 可以通过其在联邦设置中遇到的各种任务和不同数据分布的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学习可转移表征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方面的卓越应用，提供重大影响。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490" y="3119120"/>
            <a:ext cx="102965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然而，在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FL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环境中应用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vlm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并非没有挑战。由于它们有数百万个参数，在联邦设置中对这些大规模模型进行微调会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导致过高的通信开销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，这对于许多实际应用程序来说是不切实际的。这一限制促使研究人员探索更有效的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vlm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适应技术，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提示学习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成为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克服通信瓶颈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的一种有希望的方法。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8235" y="782955"/>
            <a:ext cx="9793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本文主要针对联邦学习在“数据异构（Non-IID）场景下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缺乏个性化与鲁棒泛化能力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”这一根本缺陷而设计。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45490" y="4625340"/>
            <a:ext cx="10075545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altLang="en-US" sz="2000" b="1" i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提示学习</a:t>
            </a:r>
            <a:r>
              <a:rPr lang="zh-CN" altLang="en-US" sz="2000" b="0" i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用小规模的可学习向量替换上下文词，同时保持</a:t>
            </a:r>
            <a:r>
              <a:rPr lang="zh-CN" altLang="en-US" sz="2000" b="1" i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预训练模型的固定</a:t>
            </a:r>
            <a:r>
              <a:rPr lang="zh-CN" altLang="en-US" sz="2000" b="0" i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 b="0" i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6555" y="184785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Background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850" y="1033780"/>
            <a:ext cx="10454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本文浓缩了近两年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联邦提示学习（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Federated Prompt Learning, FPL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的前人工作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991360"/>
            <a:ext cx="7581900" cy="44653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563610" y="2331720"/>
            <a:ext cx="3458845" cy="40925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 pFedMoAP 之前的工作，大多沿着“全局 prompt + 个性化 prompt” 或“prompt 对齐 / 注意力 / 约束” 这两条路线前进；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但它们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要么仍局限于单一 prompt，要么缺乏跨客户端知识共享。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 的创新在于：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首次引入 “多专家 prompt 池 + 注意力融合机制”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，实现跨客户端语义共享与个性化的统一。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6555" y="184785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Background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8690" y="975360"/>
            <a:ext cx="99320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本文提出了一个新的框架：个性化联邦混合自适应提示（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）。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专门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为类似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clip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vlm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中的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提示学习量身定制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，提出的框架旨在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释放轻量级提示的潜力。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通过允许客户端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下载多个预聚合提示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（见图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1b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）来获取集体知识。通过这种方式，我们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增强了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PFL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系统在极端数据异构情况下的泛化能力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，提供了一个更灵活、更有效的解决方案，充分利用了联邦设置中提示的轻量级特性。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90" y="2913380"/>
            <a:ext cx="8008620" cy="3185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4670" y="1053465"/>
            <a:ext cx="103251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仅做本地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个性化并用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FedAvg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聚合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lvl="1" indent="457200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每轮服务器的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全局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计算过程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如下：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77440" y="226060"/>
            <a:ext cx="546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只用本地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PFL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5" y="1813560"/>
            <a:ext cx="5920740" cy="16154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20420" y="3930650"/>
            <a:ext cx="107975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仅做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传统prompt-FL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（PromptFL），服务器就把各客户端的 prompt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按样本量平均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得到新的全局 prompt，用于下一轮。</a:t>
            </a:r>
            <a:r>
              <a:rPr lang="en-US" alt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pFedMoAP 在此基础上做扩展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允许下载多个 pre-aggregated prompts）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34670" y="1053465"/>
                <a:ext cx="10325100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pFedMoAP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维护一个动态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prompt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，每轮会把新参与客户端上传的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prompt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写回池中，替换原先的条目，替换过程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如下：</a:t>
                </a:r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0" y="1053465"/>
                <a:ext cx="10325100" cy="7067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820420" y="3930650"/>
            <a:ext cx="107975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动态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prompt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池会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最新上传的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替换对应客户端的旧条目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，保持池里每个客户端的最新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条目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7440" y="226060"/>
            <a:ext cx="5468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服务器端的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池与更新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420" y="2199005"/>
            <a:ext cx="7627620" cy="1013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34670" y="1053465"/>
                <a:ext cx="10325100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在每一轮的开始，服务器为客户端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i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基于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KNN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（按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距离）在池中检索出𝐾个最相似的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prompt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条目（即非本地专家集合）。令这个被分配到客户端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i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的非本地专家客户端集合为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:</a:t>
                </a:r>
                <a:endPara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0" y="1053465"/>
                <a:ext cx="10325100" cy="706755"/>
              </a:xfrm>
              <a:prstGeom prst="rect">
                <a:avLst/>
              </a:prstGeom>
              <a:blipFill rotWithShape="1">
                <a:blip r:embed="rId2"/>
                <a:stretch>
                  <a:fillRect t="-3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2377440" y="226060"/>
            <a:ext cx="709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非本地专家的选择与非本地文本特征的定义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10" y="1767840"/>
            <a:ext cx="1226820" cy="365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60" y="2223135"/>
            <a:ext cx="9700260" cy="91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" y="3629025"/>
            <a:ext cx="9165590" cy="2719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34670" y="1595755"/>
                <a:ext cx="10325100" cy="78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核心是门控网络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𝐺</m:t>
                    </m:r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∙</m:t>
                    </m:r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在客户端𝑖本地学习（参数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更新但不上传），它把图片特征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+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本地文本特征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+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所有非本地文本特征三者结合，输出一个增强的文本特征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𝑀𝑂𝐸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)</m:t>
                        </m:r>
                      </m:sup>
                    </m:sSubSup>
                  </m:oMath>
                </a14:m>
                <a:endParaRPr lang="zh-CN" altLang="en-US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70" y="1595755"/>
                <a:ext cx="10325100" cy="780415"/>
              </a:xfrm>
              <a:prstGeom prst="rect">
                <a:avLst/>
              </a:prstGeom>
              <a:blipFill rotWithShape="1">
                <a:blip r:embed="rId2"/>
                <a:stretch>
                  <a:fillRect t="-30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877695" y="184785"/>
            <a:ext cx="79082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注意力门控：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从图像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非本地文本特征得到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MoE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增强文本特征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2514600"/>
            <a:ext cx="6858000" cy="746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" y="3399790"/>
            <a:ext cx="7528560" cy="30099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368030" y="2718435"/>
            <a:ext cx="365379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门控网络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不是直接给出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K 个专家的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线性权重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（那是经典 MoE 的做法），而是通过 attention 把图像作为 Query，把本地与非本地文本特征作为 Key/Value，直接生成一个“语义上更靠近图像”的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文本向量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。这样输出是“增强后的文本向量”，取代简单权重加权的 MoE 输出，能更灵活地利用 CLIP 原有的模态对齐能力。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13410" y="994410"/>
                <a:ext cx="10512425" cy="78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得到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𝑀𝑂𝐸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后，论文把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MoE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输出与本地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prompt </a:t>
                </a:r>
                <a:r>
                  <a:rPr lang="zh-CN" altLang="en-US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的文本特征分别与图像特征做相似度打分，并把两者线性加权相加得到分类</a:t>
                </a:r>
                <a:r>
                  <a:rPr lang="en-US" altLang="zh-CN" sz="20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logits</a:t>
                </a:r>
                <a:endParaRPr lang="en-US" altLang="zh-CN" sz="20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994410"/>
                <a:ext cx="10512425" cy="7804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877695" y="184785"/>
            <a:ext cx="7908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合成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logits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MoE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与本地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prompt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的双源打分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90" y="1854200"/>
            <a:ext cx="9258300" cy="784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3976"/>
          <a:stretch>
            <a:fillRect/>
          </a:stretch>
        </p:blipFill>
        <p:spPr>
          <a:xfrm>
            <a:off x="2044700" y="2718435"/>
            <a:ext cx="7650480" cy="1917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4420</Words>
  <Application>WPS 演示</Application>
  <PresentationFormat>宽屏</PresentationFormat>
  <Paragraphs>155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Centaur</vt:lpstr>
      <vt:lpstr>PMingLiU-ExtB</vt:lpstr>
      <vt:lpstr>楷体</vt:lpstr>
      <vt:lpstr>Cambria Math</vt:lpstr>
      <vt:lpstr>等线</vt:lpstr>
      <vt:lpstr>微软雅黑</vt:lpstr>
      <vt:lpstr>Arial Unicode MS</vt:lpstr>
      <vt:lpstr>等线 Light</vt:lpstr>
      <vt:lpstr>Calibri</vt:lpstr>
      <vt:lpstr>BatangChe</vt:lpstr>
      <vt:lpstr>Segoe Print</vt:lpstr>
      <vt:lpstr>MiSans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孙佳家</cp:lastModifiedBy>
  <cp:revision>871</cp:revision>
  <dcterms:created xsi:type="dcterms:W3CDTF">2023-09-11T08:13:00Z</dcterms:created>
  <dcterms:modified xsi:type="dcterms:W3CDTF">2025-11-05T07:10:16Z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2052-12.1.0.23125</vt:lpwstr>
  </property>
</Properties>
</file>