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391" r:id="rId4"/>
    <p:sldId id="392" r:id="rId6"/>
    <p:sldId id="395" r:id="rId7"/>
    <p:sldId id="396" r:id="rId8"/>
    <p:sldId id="394" r:id="rId9"/>
    <p:sldId id="379" r:id="rId10"/>
    <p:sldId id="385" r:id="rId11"/>
    <p:sldId id="362" r:id="rId12"/>
    <p:sldId id="397" r:id="rId13"/>
    <p:sldId id="278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曹 正涛" initials="曹" lastIdx="1" clrIdx="0"/>
  <p:cmAuthor id="2" name="zsj" initials="z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5A11"/>
    <a:srgbClr val="F4B183"/>
    <a:srgbClr val="843C0C"/>
    <a:srgbClr val="2F5597"/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75AFC-B38D-43F5-AB43-59C4219429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BCD08-2F7B-41FC-9673-5CE01EC6308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29" y="102915"/>
            <a:ext cx="2219516" cy="629001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236177" y="2386524"/>
            <a:ext cx="9583807" cy="1383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b="1" i="0" u="none" strike="noStrike" baseline="0" dirty="0">
                <a:latin typeface="Centaur" panose="02030504050205020304" pitchFamily="18" charset="0"/>
              </a:rPr>
              <a:t>ON THE IMPORTANCE OF LANGUAGE-DRIVEN REPRE</a:t>
            </a:r>
            <a:endParaRPr lang="en-US" altLang="zh-CN" sz="2800" b="1" i="0" u="none" strike="noStrike" baseline="0" dirty="0">
              <a:latin typeface="Centaur" panose="02030504050205020304" pitchFamily="18" charset="0"/>
            </a:endParaRPr>
          </a:p>
          <a:p>
            <a:pPr algn="ctr"/>
            <a:r>
              <a:rPr lang="en-US" altLang="zh-CN" sz="2800" b="1" i="0" u="none" strike="noStrike" baseline="0" dirty="0">
                <a:latin typeface="Centaur" panose="02030504050205020304" pitchFamily="18" charset="0"/>
              </a:rPr>
              <a:t>SENTATION LEARNING FOR HETEROGENEOUS FEDER</a:t>
            </a:r>
            <a:endParaRPr lang="en-US" altLang="zh-CN" sz="2800" b="1" i="0" u="none" strike="noStrike" baseline="0" dirty="0">
              <a:latin typeface="Centaur" panose="02030504050205020304" pitchFamily="18" charset="0"/>
            </a:endParaRPr>
          </a:p>
          <a:p>
            <a:pPr algn="ctr"/>
            <a:r>
              <a:rPr lang="en-US" altLang="zh-CN" sz="2800" b="1" i="0" u="none" strike="noStrike" baseline="0" dirty="0">
                <a:latin typeface="Centaur" panose="02030504050205020304" pitchFamily="18" charset="0"/>
              </a:rPr>
              <a:t>ATED LEARNING</a:t>
            </a:r>
            <a:endParaRPr lang="en-US" altLang="zh-CN" sz="2800" b="1" i="0" u="none" strike="noStrike" baseline="0" dirty="0">
              <a:latin typeface="Centaur" panose="020305040502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29819" y="2617305"/>
            <a:ext cx="1272209" cy="3407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10783957" y="2617305"/>
            <a:ext cx="1437861" cy="3407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-29819" y="3042566"/>
            <a:ext cx="1265996" cy="723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10783957" y="3042566"/>
            <a:ext cx="1437861" cy="723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 Box 2"/>
          <p:cNvSpPr txBox="1"/>
          <p:nvPr/>
        </p:nvSpPr>
        <p:spPr>
          <a:xfrm>
            <a:off x="5313680" y="4610100"/>
            <a:ext cx="142934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ea"/>
                <a:cs typeface="+mn-ea"/>
              </a:rPr>
              <a:t>ICLR 2025</a:t>
            </a:r>
            <a:endParaRPr lang="en-US" dirty="0"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21031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  <a:sym typeface="+mn-ea"/>
              </a:rPr>
              <a:t>Experiments</a:t>
            </a:r>
            <a:endParaRPr lang="zh-CN" altLang="en-US" sz="2800" b="1" dirty="0">
              <a:latin typeface="Centaur" panose="020305040502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52195" y="1000125"/>
            <a:ext cx="72091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标签分布偏移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54700" y="1202690"/>
            <a:ext cx="49428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FedLC </a:t>
            </a:r>
            <a:r>
              <a:rPr lang="zh-CN" altLang="en-US"/>
              <a:t>（</a:t>
            </a:r>
            <a:r>
              <a:rPr lang="en-US" altLang="zh-CN"/>
              <a:t>2022</a:t>
            </a:r>
            <a:r>
              <a:rPr lang="zh-CN" altLang="en-US"/>
              <a:t>）和</a:t>
            </a:r>
            <a:r>
              <a:rPr lang="en-US" altLang="zh-CN"/>
              <a:t>FedConcat </a:t>
            </a:r>
            <a:r>
              <a:rPr lang="zh-CN" altLang="en-US"/>
              <a:t>（</a:t>
            </a:r>
            <a:r>
              <a:rPr lang="en-US" altLang="zh-CN"/>
              <a:t>2024</a:t>
            </a:r>
            <a:r>
              <a:rPr lang="zh-CN" altLang="en-US"/>
              <a:t>）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95" y="2004060"/>
            <a:ext cx="9575165" cy="419354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 flipV="1">
            <a:off x="9001621" y="3008795"/>
            <a:ext cx="3190462" cy="5764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 flipV="1">
            <a:off x="303" y="3008795"/>
            <a:ext cx="3190462" cy="5764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013298" y="3008532"/>
            <a:ext cx="28584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latin typeface="Centaur" panose="02030504050205020304" pitchFamily="18" charset="0"/>
              </a:rPr>
              <a:t>Thanks</a:t>
            </a:r>
            <a:endParaRPr lang="zh-CN" altLang="en-US" sz="4800" dirty="0">
              <a:latin typeface="Centaur" panose="02030504050205020304" pitchFamily="18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4086" y="44195"/>
            <a:ext cx="1722256" cy="4880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555" y="184785"/>
            <a:ext cx="22923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</a:rPr>
              <a:t>Background</a:t>
            </a:r>
            <a:endParaRPr lang="en-US" altLang="zh-CN" sz="2800" b="1" dirty="0">
              <a:latin typeface="Centaur" panose="020305040502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90" y="2131695"/>
            <a:ext cx="2032000" cy="31242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007110" y="1890395"/>
            <a:ext cx="9793605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FedGLCL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跳出了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标签驱动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框架，换了全新的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语言驱动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基础。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从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如何让本地模型更听话地靠近全局目标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变成了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如何建立一个跨客户端的统一语义空间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555" y="184785"/>
            <a:ext cx="22923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</a:rPr>
              <a:t>Background</a:t>
            </a:r>
            <a:endParaRPr lang="en-US" altLang="zh-CN" sz="2800" b="1" dirty="0">
              <a:latin typeface="Centaur" panose="020305040502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90" y="2131695"/>
            <a:ext cx="2032000" cy="31242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1161415" y="1940560"/>
            <a:ext cx="924369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重新定义问题本质：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旧范式把非独立同分布问题看作是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</a:rPr>
              <a:t>“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优化目标不一致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</a:rPr>
              <a:t>”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（客户端漂移），因此努力去校正优化过程。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新范式则把问题看作是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</a:rPr>
              <a:t>“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特征表示不一致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</a:rPr>
              <a:t>”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，因此致力于建立一个统一的、跨客户端的语义特征空间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555" y="184785"/>
            <a:ext cx="22923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</a:rPr>
              <a:t>Background</a:t>
            </a:r>
            <a:endParaRPr lang="en-US" altLang="zh-CN" sz="2800" b="1" dirty="0">
              <a:latin typeface="Centaur" panose="020305040502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90" y="2131695"/>
            <a:ext cx="2032000" cy="31242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1161415" y="1358900"/>
            <a:ext cx="9825355" cy="4831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提供全新的解决方案工具箱：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在传统分类框架下，通过改进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本地训练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或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聚合策略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来缓解客户端漂移。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新框架摒弃传统的分类器结构，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引入语言作为监督信号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。通过对比学习将本地图像特征与全局文本特征对齐，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使不同客户端的图像特征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映射到统一的语言语义空间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工具从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sym typeface="+mn-ea"/>
              </a:rPr>
              <a:t>“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交叉熵损失、模型正则化、知识蒸馏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sym typeface="+mn-ea"/>
              </a:rPr>
              <a:t>”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等，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转变为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sym typeface="+mn-ea"/>
              </a:rPr>
              <a:t>“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对比学习、文本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sym typeface="+mn-ea"/>
              </a:rPr>
              <a:t>-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图像对齐、预训练语言知识注入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sym typeface="+mn-ea"/>
              </a:rPr>
              <a:t>”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555" y="184785"/>
            <a:ext cx="22923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</a:rPr>
              <a:t>Background</a:t>
            </a:r>
            <a:endParaRPr lang="en-US" altLang="zh-CN" sz="2800" b="1" dirty="0">
              <a:latin typeface="Centaur" panose="020305040502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90" y="2131695"/>
            <a:ext cx="2032000" cy="31242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1161415" y="1358900"/>
            <a:ext cx="982535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评价标准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标签驱动学习范式：主要评价标准是模型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在测试集上的准确率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</a:rPr>
              <a:t>Accuracy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），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尤其是全局模型在整体测试集上的性能。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语言驱动学习范式：除了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准确率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，还注重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特征表示的质量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此外，由于语言驱动的特性，还会关注模型在零样本学习、跨领域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泛化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等方面的能力。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555" y="184785"/>
            <a:ext cx="22923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</a:rPr>
              <a:t>Background</a:t>
            </a:r>
            <a:endParaRPr lang="en-US" altLang="zh-CN" sz="2800" b="1" dirty="0">
              <a:latin typeface="Centaur" panose="020305040502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90" y="2131695"/>
            <a:ext cx="2032000" cy="31242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1358265" y="2562225"/>
            <a:ext cx="947483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监督信号从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私有标签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变为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公共语言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目标从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拟合标签分布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变为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对齐语义空间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评估重点从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聚合效率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</a:rPr>
              <a:t>变为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表示一致性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15011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</a:rPr>
              <a:t>Methods</a:t>
            </a:r>
            <a:endParaRPr lang="en-US" altLang="zh-CN" sz="2800" b="1" dirty="0">
              <a:latin typeface="Centaur" panose="020305040502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75" y="1082040"/>
            <a:ext cx="10965815" cy="514477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30505" y="842010"/>
            <a:ext cx="105156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“a photo of a {class}”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是一个提示模板，用于将类别名称转换成更有语义的文本描述。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15011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</a:rPr>
              <a:t>Methods</a:t>
            </a:r>
            <a:endParaRPr lang="en-US" altLang="zh-CN" sz="2800" b="1" dirty="0">
              <a:latin typeface="Centaur" panose="020305040502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284470" y="1818640"/>
            <a:ext cx="630491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文本嵌入是一个数值化的矩阵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矩阵中的每一行（一个长度为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V 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的向量）就代表一个特定类别的语义信息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这些嵌入是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固定不变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的。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它们在训练开始前由服务器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一次性生成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，在整个联邦学习训练过程中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不会被更新或训练</a:t>
            </a:r>
            <a:endParaRPr lang="zh-CN" altLang="en-US" sz="20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160" y="2421255"/>
            <a:ext cx="3658235" cy="133540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21031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  <a:sym typeface="+mn-ea"/>
              </a:rPr>
              <a:t>Experiments</a:t>
            </a:r>
            <a:endParaRPr lang="zh-CN" altLang="en-US" sz="2800" b="1" dirty="0">
              <a:latin typeface="Centaur" panose="020305040502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rcRect t="2766"/>
          <a:stretch>
            <a:fillRect/>
          </a:stretch>
        </p:blipFill>
        <p:spPr>
          <a:xfrm>
            <a:off x="716915" y="1753870"/>
            <a:ext cx="11028045" cy="397383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052195" y="1000125"/>
            <a:ext cx="22961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特征分布偏移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12495" y="5935980"/>
            <a:ext cx="10668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与几种最先进的非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iid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数据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FL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方法进行了比较，包括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fedag 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2017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）、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FedProx 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2020b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）、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FedNova 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（，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2020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）、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Scaffold 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2020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）、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MOON 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2021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）和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FedProto (2022a)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，这些方法都是异构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FL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中常用的基线。</a:t>
            </a:r>
            <a:endParaRPr lang="zh-CN" altLang="en-US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522470" y="1177290"/>
            <a:ext cx="67760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FedBN </a:t>
            </a:r>
            <a:r>
              <a:rPr lang="zh-CN" altLang="en-US"/>
              <a:t>（</a:t>
            </a:r>
            <a:r>
              <a:rPr lang="en-US" altLang="zh-CN"/>
              <a:t>2020c</a:t>
            </a:r>
            <a:r>
              <a:rPr lang="zh-CN" altLang="en-US"/>
              <a:t>）和</a:t>
            </a:r>
            <a:r>
              <a:rPr lang="en-US" altLang="zh-CN"/>
              <a:t>FedFA </a:t>
            </a:r>
            <a:r>
              <a:rPr lang="zh-CN" altLang="en-US"/>
              <a:t>（</a:t>
            </a:r>
            <a:r>
              <a:rPr lang="en-US" altLang="zh-CN"/>
              <a:t>2014</a:t>
            </a:r>
            <a:r>
              <a:rPr lang="zh-CN" altLang="en-US"/>
              <a:t>）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1056</Words>
  <Application>WPS 演示</Application>
  <PresentationFormat>宽屏</PresentationFormat>
  <Paragraphs>75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Arial</vt:lpstr>
      <vt:lpstr>宋体</vt:lpstr>
      <vt:lpstr>Wingdings</vt:lpstr>
      <vt:lpstr>Centaur</vt:lpstr>
      <vt:lpstr>PMingLiU-ExtB</vt:lpstr>
      <vt:lpstr>楷体</vt:lpstr>
      <vt:lpstr>等线</vt:lpstr>
      <vt:lpstr>微软雅黑</vt:lpstr>
      <vt:lpstr>Arial Unicode MS</vt:lpstr>
      <vt:lpstr>等线 Light</vt:lpstr>
      <vt:lpstr>Calibri</vt:lpstr>
      <vt:lpstr>Century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孙佳家</cp:lastModifiedBy>
  <cp:revision>863</cp:revision>
  <dcterms:created xsi:type="dcterms:W3CDTF">2023-09-11T08:13:00Z</dcterms:created>
  <dcterms:modified xsi:type="dcterms:W3CDTF">2025-12-10T01:05:40Z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2052-12.1.0.24034</vt:lpwstr>
  </property>
</Properties>
</file>