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261" r:id="rId3"/>
    <p:sldId id="391" r:id="rId4"/>
    <p:sldId id="401" r:id="rId5"/>
    <p:sldId id="408" r:id="rId7"/>
    <p:sldId id="403" r:id="rId8"/>
    <p:sldId id="409" r:id="rId9"/>
    <p:sldId id="410" r:id="rId10"/>
    <p:sldId id="362" r:id="rId11"/>
    <p:sldId id="407" r:id="rId12"/>
    <p:sldId id="278" r:id="rId1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曹 正涛" initials="曹" lastIdx="1" clrIdx="0"/>
  <p:cmAuthor id="2" name="zsj" initials="z"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5A11"/>
    <a:srgbClr val="F4B183"/>
    <a:srgbClr val="843C0C"/>
    <a:srgbClr val="2F5597"/>
    <a:srgbClr val="8FAA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87" autoAdjust="0"/>
    <p:restoredTop sz="94660"/>
  </p:normalViewPr>
  <p:slideViewPr>
    <p:cSldViewPr snapToGrid="0">
      <p:cViewPr varScale="1">
        <p:scale>
          <a:sx n="108" d="100"/>
          <a:sy n="108" d="100"/>
        </p:scale>
        <p:origin x="136"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7" Type="http://schemas.openxmlformats.org/officeDocument/2006/relationships/commentAuthors" Target="commentAuthors.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675AFC-B38D-43F5-AB43-59C42194298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6BCD08-2F7B-41FC-9673-5CE01EC6308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Prompt Tuning 和 Adapter Tuning 的介绍及共同点来自用户提供的参考截图，保留其 CLIP 分类应用语境。图形与文字按三栏布局重建为可编辑对象。</a:t>
            </a:r>
          </a:p>
          <a:p>
            <a:r>
              <a:t>LoRA 来源：Hu et al., LoRA: Low-Rank Adaptation of Large Language Models, https://arxiv.org/abs/2106.09685 。冻结 W₀，仅训练低秩 A、B，ΔW=(α/r)BA，r 为低秩维度，α 为缩放系数。图中 A 将特征降至 r 维，B 将其映射回输出维度。校徽与校名从用户原图裁取。</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B51B96BD-0B52-49BA-AF5E-49B51271183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6A2482C-49B1-41EF-B17A-09C21FB7FEB2}"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51B96BD-0B52-49BA-AF5E-49B51271183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6A2482C-49B1-41EF-B17A-09C21FB7FEB2}"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B51B96BD-0B52-49BA-AF5E-49B51271183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6A2482C-49B1-41EF-B17A-09C21FB7FEB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B51B96BD-0B52-49BA-AF5E-49B51271183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6A2482C-49B1-41EF-B17A-09C21FB7FEB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51B96BD-0B52-49BA-AF5E-49B51271183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6A2482C-49B1-41EF-B17A-09C21FB7FEB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B51B96BD-0B52-49BA-AF5E-49B51271183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6A2482C-49B1-41EF-B17A-09C21FB7FEB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51B96BD-0B52-49BA-AF5E-49B51271183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6A2482C-49B1-41EF-B17A-09C21FB7FEB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51B96BD-0B52-49BA-AF5E-49B51271183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6A2482C-49B1-41EF-B17A-09C21FB7FEB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51B96BD-0B52-49BA-AF5E-49B51271183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6A2482C-49B1-41EF-B17A-09C21FB7FEB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51B96BD-0B52-49BA-AF5E-49B51271183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6A2482C-49B1-41EF-B17A-09C21FB7FEB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51B96BD-0B52-49BA-AF5E-49B51271183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6A2482C-49B1-41EF-B17A-09C21FB7FEB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1B96BD-0B52-49BA-AF5E-49B512711836}"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A2482C-49B1-41EF-B17A-09C21FB7FEB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 name="图片 1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55429" y="102915"/>
            <a:ext cx="2219516" cy="629001"/>
          </a:xfrm>
          <a:prstGeom prst="rect">
            <a:avLst/>
          </a:prstGeom>
        </p:spPr>
      </p:pic>
      <p:sp>
        <p:nvSpPr>
          <p:cNvPr id="8" name="文本框 7"/>
          <p:cNvSpPr txBox="1"/>
          <p:nvPr/>
        </p:nvSpPr>
        <p:spPr>
          <a:xfrm>
            <a:off x="1236177" y="2408749"/>
            <a:ext cx="9583807" cy="953135"/>
          </a:xfrm>
          <a:prstGeom prst="rect">
            <a:avLst/>
          </a:prstGeom>
          <a:noFill/>
        </p:spPr>
        <p:txBody>
          <a:bodyPr wrap="square">
            <a:spAutoFit/>
          </a:bodyPr>
          <a:lstStyle/>
          <a:p>
            <a:pPr algn="ctr">
              <a:buNone/>
              <a:defRPr sz="2800" b="1">
                <a:solidFill>
                  <a:srgbClr val="000000"/>
                </a:solidFill>
                <a:latin typeface="Times New Roman" panose="02020603050405020304"/>
                <a:ea typeface="Times New Roman" panose="02020603050405020304"/>
                <a:cs typeface="Times New Roman" panose="02020603050405020304"/>
              </a:defRPr>
            </a:pPr>
            <a:r>
              <a:rPr b="1">
                <a:solidFill>
                  <a:srgbClr val="000000"/>
                </a:solidFill>
                <a:latin typeface="Times New Roman" panose="02020603050405020304"/>
                <a:ea typeface="Times New Roman" panose="02020603050405020304"/>
                <a:cs typeface="Times New Roman" panose="02020603050405020304"/>
                <a:sym typeface="+mn-ea"/>
              </a:rPr>
              <a:t>pFedMMA: Personalized Federated Fine-Tuning</a:t>
            </a:r>
            <a:endParaRPr b="1" i="0" u="none" strike="noStrike" baseline="0">
              <a:latin typeface="Times New Roman" panose="02020603050405020304"/>
              <a:ea typeface="Times New Roman" panose="02020603050405020304"/>
              <a:cs typeface="Times New Roman" panose="02020603050405020304"/>
            </a:endParaRPr>
          </a:p>
          <a:p>
            <a:pPr algn="ctr">
              <a:buNone/>
              <a:defRPr sz="2800" b="1">
                <a:solidFill>
                  <a:srgbClr val="000000"/>
                </a:solidFill>
                <a:latin typeface="Times New Roman" panose="02020603050405020304"/>
                <a:ea typeface="Times New Roman" panose="02020603050405020304"/>
                <a:cs typeface="Times New Roman" panose="02020603050405020304"/>
              </a:defRPr>
            </a:pPr>
            <a:r>
              <a:rPr b="1">
                <a:solidFill>
                  <a:srgbClr val="000000"/>
                </a:solidFill>
                <a:latin typeface="Times New Roman" panose="02020603050405020304"/>
                <a:ea typeface="Times New Roman" panose="02020603050405020304"/>
                <a:cs typeface="Times New Roman" panose="02020603050405020304"/>
                <a:sym typeface="+mn-ea"/>
              </a:rPr>
              <a:t>with Multi-Modal Adapter for Vision-Language Models</a:t>
            </a:r>
            <a:endParaRPr lang="en-US" altLang="zh-CN" sz="2800" b="1" i="0" u="none" strike="noStrike" baseline="0" dirty="0">
              <a:latin typeface="Times New Roman" panose="02020603050405020304" charset="0"/>
              <a:cs typeface="Times New Roman" panose="02020603050405020304" charset="0"/>
            </a:endParaRPr>
          </a:p>
        </p:txBody>
      </p:sp>
      <p:sp>
        <p:nvSpPr>
          <p:cNvPr id="5" name="矩形 4"/>
          <p:cNvSpPr/>
          <p:nvPr/>
        </p:nvSpPr>
        <p:spPr>
          <a:xfrm>
            <a:off x="-29819" y="2617305"/>
            <a:ext cx="1272209" cy="340739"/>
          </a:xfrm>
          <a:prstGeom prst="rect">
            <a:avLst/>
          </a:prstGeom>
          <a:solidFill>
            <a:schemeClr val="accent1">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783957" y="2617305"/>
            <a:ext cx="1437861" cy="340739"/>
          </a:xfrm>
          <a:prstGeom prst="rect">
            <a:avLst/>
          </a:prstGeom>
          <a:solidFill>
            <a:schemeClr val="accent1">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9819" y="3042566"/>
            <a:ext cx="1265996" cy="72382"/>
          </a:xfrm>
          <a:prstGeom prst="rect">
            <a:avLst/>
          </a:prstGeom>
          <a:solidFill>
            <a:schemeClr val="accent1">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0783957" y="3042566"/>
            <a:ext cx="1437861" cy="72382"/>
          </a:xfrm>
          <a:prstGeom prst="rect">
            <a:avLst/>
          </a:prstGeom>
          <a:solidFill>
            <a:schemeClr val="accent1">
              <a:lumMod val="75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 6"/>
          <p:cNvSpPr/>
          <p:nvPr/>
        </p:nvSpPr>
        <p:spPr>
          <a:xfrm>
            <a:off x="4297680" y="3977640"/>
            <a:ext cx="3566160" cy="384048"/>
          </a:xfrm>
          <a:prstGeom prst="rect">
            <a:avLst/>
          </a:prstGeom>
          <a:noFill/>
        </p:spPr>
        <p:txBody>
          <a:bodyPr wrap="square" lIns="0" tIns="0" rIns="0" bIns="0" rtlCol="0" anchor="ctr">
            <a:normAutofit/>
          </a:bodyPr>
          <a:lstStyle/>
          <a:p>
            <a:pPr marL="0" indent="0" algn="ctr">
              <a:buNone/>
            </a:pPr>
            <a:r>
              <a:rPr lang="en-US" sz="2500" b="1" dirty="0">
                <a:solidFill>
                  <a:schemeClr val="tx1"/>
                </a:solidFill>
                <a:latin typeface="Times New Roman" panose="02020603050405020304" charset="0"/>
                <a:ea typeface="Times New Roman" panose="02020603050405020304" pitchFamily="34" charset="-122"/>
                <a:cs typeface="Times New Roman" panose="02020603050405020304" pitchFamily="34" charset="-120"/>
              </a:rPr>
              <a:t>ICLR 2026</a:t>
            </a:r>
            <a:endParaRPr lang="en-US" sz="2500" b="1" dirty="0">
              <a:solidFill>
                <a:schemeClr val="tx1"/>
              </a:solidFill>
              <a:latin typeface="Times New Roman" panose="02020603050405020304" charset="0"/>
              <a:ea typeface="Times New Roman" panose="02020603050405020304" pitchFamily="34" charset="-122"/>
              <a:cs typeface="Times New Roman" panose="02020603050405020304" pitchFamily="34" charset="-120"/>
            </a:endParaRPr>
          </a:p>
        </p:txBody>
      </p:sp>
      <p:sp>
        <p:nvSpPr>
          <p:cNvPr id="10" name="Text 7"/>
          <p:cNvSpPr/>
          <p:nvPr/>
        </p:nvSpPr>
        <p:spPr>
          <a:xfrm>
            <a:off x="3703320" y="4425696"/>
            <a:ext cx="4937760" cy="365760"/>
          </a:xfrm>
          <a:prstGeom prst="rect">
            <a:avLst/>
          </a:prstGeom>
          <a:noFill/>
        </p:spPr>
        <p:txBody>
          <a:bodyPr wrap="square" lIns="0" tIns="0" rIns="0" bIns="0" rtlCol="0" anchor="ctr">
            <a:normAutofit/>
          </a:bodyPr>
          <a:lstStyle/>
          <a:p>
            <a:pPr marL="0" indent="0" algn="ctr">
              <a:buNone/>
            </a:pPr>
            <a:r>
              <a:rPr lang="en-US" sz="1980" b="1" dirty="0">
                <a:solidFill>
                  <a:schemeClr val="tx1"/>
                </a:solidFill>
                <a:latin typeface="微软雅黑" panose="020B0503020204020204" charset="-122"/>
                <a:ea typeface="微软雅黑" panose="020B0503020204020204" charset="-122"/>
                <a:cs typeface="微软雅黑" panose="020B0503020204020204" pitchFamily="34" charset="-120"/>
              </a:rPr>
              <a:t>汇报：孙佳家       2026.10.20</a:t>
            </a:r>
            <a:endParaRPr lang="en-US" sz="1980" b="1" dirty="0">
              <a:solidFill>
                <a:schemeClr val="tx1"/>
              </a:solidFill>
              <a:latin typeface="微软雅黑" panose="020B0503020204020204" charset="-122"/>
              <a:ea typeface="微软雅黑" panose="020B0503020204020204" charset="-122"/>
              <a:cs typeface="微软雅黑" panose="020B0503020204020204" pitchFamily="34" charset="-120"/>
            </a:endParaRPr>
          </a:p>
        </p:txBody>
      </p:sp>
      <p:sp>
        <p:nvSpPr>
          <p:cNvPr id="20" name="视觉语言模型的个性化联邦微调"/>
          <p:cNvSpPr>
            <a:spLocks noGrp="1"/>
          </p:cNvSpPr>
          <p:nvPr/>
        </p:nvSpPr>
        <p:spPr>
          <a:xfrm>
            <a:off x="2313305" y="3451860"/>
            <a:ext cx="7429500" cy="476250"/>
          </a:xfrm>
          <a:prstGeom prst="rect">
            <a:avLst/>
          </a:prstGeom>
          <a:noFill/>
          <a:ln w="0">
            <a:noFill/>
          </a:ln>
        </p:spPr>
        <p:txBody>
          <a:bodyPr wrap="square" lIns="0" tIns="0" rIns="0" bIns="0" anchor="t">
            <a:noAutofit/>
          </a:bodyPr>
          <a:lstStyle>
            <a:defPPr algn="ctr">
              <a:defRPr sz="2325" b="0">
                <a:solidFill>
                  <a:srgbClr val="315A99"/>
                </a:solidFill>
                <a:latin typeface="微软雅黑" panose="020B0503020204020204" charset="-122"/>
                <a:ea typeface="微软雅黑" panose="020B0503020204020204" charset="-122"/>
                <a:cs typeface="微软雅黑" panose="020B0503020204020204" charset="-122"/>
              </a:defRPr>
            </a:defPPr>
            <a:lvl1pPr algn="ctr">
              <a:defRPr sz="2325" b="0">
                <a:solidFill>
                  <a:srgbClr val="315A99"/>
                </a:solidFill>
                <a:latin typeface="微软雅黑" panose="020B0503020204020204" charset="-122"/>
                <a:ea typeface="微软雅黑" panose="020B0503020204020204" charset="-122"/>
                <a:cs typeface="微软雅黑" panose="020B0503020204020204" charset="-122"/>
              </a:defRPr>
            </a:lvl1pPr>
            <a:lvl2pPr algn="ctr">
              <a:defRPr sz="2325" b="0">
                <a:solidFill>
                  <a:srgbClr val="315A99"/>
                </a:solidFill>
                <a:latin typeface="微软雅黑" panose="020B0503020204020204" charset="-122"/>
                <a:ea typeface="微软雅黑" panose="020B0503020204020204" charset="-122"/>
                <a:cs typeface="微软雅黑" panose="020B0503020204020204" charset="-122"/>
              </a:defRPr>
            </a:lvl2pPr>
            <a:lvl3pPr algn="ctr">
              <a:defRPr sz="2325" b="0">
                <a:solidFill>
                  <a:srgbClr val="315A99"/>
                </a:solidFill>
                <a:latin typeface="微软雅黑" panose="020B0503020204020204" charset="-122"/>
                <a:ea typeface="微软雅黑" panose="020B0503020204020204" charset="-122"/>
                <a:cs typeface="微软雅黑" panose="020B0503020204020204" charset="-122"/>
              </a:defRPr>
            </a:lvl3pPr>
            <a:lvl4pPr algn="ctr">
              <a:defRPr sz="2325" b="0">
                <a:solidFill>
                  <a:srgbClr val="315A99"/>
                </a:solidFill>
                <a:latin typeface="微软雅黑" panose="020B0503020204020204" charset="-122"/>
                <a:ea typeface="微软雅黑" panose="020B0503020204020204" charset="-122"/>
                <a:cs typeface="微软雅黑" panose="020B0503020204020204" charset="-122"/>
              </a:defRPr>
            </a:lvl4pPr>
            <a:lvl5pPr algn="ctr">
              <a:defRPr sz="2325" b="0">
                <a:solidFill>
                  <a:srgbClr val="315A99"/>
                </a:solidFill>
                <a:latin typeface="微软雅黑" panose="020B0503020204020204" charset="-122"/>
                <a:ea typeface="微软雅黑" panose="020B0503020204020204" charset="-122"/>
                <a:cs typeface="微软雅黑" panose="020B0503020204020204" charset="-122"/>
              </a:defRPr>
            </a:lvl5pPr>
            <a:lvl6pPr algn="ctr">
              <a:defRPr sz="2325" b="0">
                <a:solidFill>
                  <a:srgbClr val="315A99"/>
                </a:solidFill>
                <a:latin typeface="微软雅黑" panose="020B0503020204020204" charset="-122"/>
                <a:ea typeface="微软雅黑" panose="020B0503020204020204" charset="-122"/>
                <a:cs typeface="微软雅黑" panose="020B0503020204020204" charset="-122"/>
              </a:defRPr>
            </a:lvl6pPr>
            <a:lvl7pPr algn="ctr">
              <a:defRPr sz="2325" b="0">
                <a:solidFill>
                  <a:srgbClr val="315A99"/>
                </a:solidFill>
                <a:latin typeface="微软雅黑" panose="020B0503020204020204" charset="-122"/>
                <a:ea typeface="微软雅黑" panose="020B0503020204020204" charset="-122"/>
                <a:cs typeface="微软雅黑" panose="020B0503020204020204" charset="-122"/>
              </a:defRPr>
            </a:lvl7pPr>
            <a:lvl8pPr algn="ctr">
              <a:defRPr sz="2325" b="0">
                <a:solidFill>
                  <a:srgbClr val="315A99"/>
                </a:solidFill>
                <a:latin typeface="微软雅黑" panose="020B0503020204020204" charset="-122"/>
                <a:ea typeface="微软雅黑" panose="020B0503020204020204" charset="-122"/>
                <a:cs typeface="微软雅黑" panose="020B0503020204020204" charset="-122"/>
              </a:defRPr>
            </a:lvl8pPr>
            <a:lvl9pPr algn="ctr">
              <a:defRPr sz="2325" b="0">
                <a:solidFill>
                  <a:srgbClr val="315A99"/>
                </a:solidFill>
                <a:latin typeface="微软雅黑" panose="020B0503020204020204" charset="-122"/>
                <a:ea typeface="微软雅黑" panose="020B0503020204020204" charset="-122"/>
                <a:cs typeface="微软雅黑" panose="020B0503020204020204" charset="-122"/>
              </a:defRPr>
            </a:lvl9pPr>
          </a:lstStyle>
          <a:p>
            <a:pPr algn="ctr">
              <a:defRPr sz="2325" b="0">
                <a:solidFill>
                  <a:srgbClr val="315A99"/>
                </a:solidFill>
                <a:latin typeface="微软雅黑" panose="020B0503020204020204" charset="-122"/>
                <a:ea typeface="微软雅黑" panose="020B0503020204020204" charset="-122"/>
                <a:cs typeface="微软雅黑" panose="020B0503020204020204" charset="-122"/>
              </a:defRPr>
            </a:pPr>
            <a:r>
              <a:rPr sz="2325" b="0">
                <a:solidFill>
                  <a:srgbClr val="315A99"/>
                </a:solidFill>
                <a:latin typeface="微软雅黑" panose="020B0503020204020204" charset="-122"/>
                <a:ea typeface="微软雅黑" panose="020B0503020204020204" charset="-122"/>
                <a:cs typeface="微软雅黑" panose="020B0503020204020204" charset="-122"/>
              </a:rPr>
              <a:t>视觉语言模型的个性化联邦微调</a:t>
            </a:r>
            <a:endParaRPr sz="2325" b="0">
              <a:solidFill>
                <a:srgbClr val="315A99"/>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591261" y="0"/>
            <a:ext cx="2431378" cy="689042"/>
          </a:xfrm>
          <a:prstGeom prst="rect">
            <a:avLst/>
          </a:prstGeom>
        </p:spPr>
      </p:pic>
      <p:sp>
        <p:nvSpPr>
          <p:cNvPr id="2" name="矩形 1"/>
          <p:cNvSpPr/>
          <p:nvPr/>
        </p:nvSpPr>
        <p:spPr>
          <a:xfrm flipV="1">
            <a:off x="-1" y="137160"/>
            <a:ext cx="301441" cy="5518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76555" y="184785"/>
            <a:ext cx="2292350" cy="521970"/>
          </a:xfrm>
          <a:prstGeom prst="rect">
            <a:avLst/>
          </a:prstGeom>
          <a:noFill/>
        </p:spPr>
        <p:txBody>
          <a:bodyPr wrap="square" rtlCol="0">
            <a:spAutoFit/>
          </a:bodyPr>
          <a:p>
            <a:pPr algn="l"/>
            <a:r>
              <a:rPr lang="en-US" altLang="zh-CN" sz="2800" b="1" dirty="0">
                <a:latin typeface="Centaur" panose="02030504050205020304" pitchFamily="18" charset="0"/>
              </a:rPr>
              <a:t>Background</a:t>
            </a:r>
            <a:endParaRPr lang="en-US" altLang="zh-CN" sz="2800" b="1" dirty="0">
              <a:latin typeface="Centaur" panose="02030504050205020304" pitchFamily="18" charset="0"/>
            </a:endParaRPr>
          </a:p>
        </p:txBody>
      </p:sp>
      <p:sp>
        <p:nvSpPr>
          <p:cNvPr id="24" name="文本框 23"/>
          <p:cNvSpPr txBox="1"/>
          <p:nvPr/>
        </p:nvSpPr>
        <p:spPr>
          <a:xfrm>
            <a:off x="8505825" y="4723765"/>
            <a:ext cx="4064000" cy="368300"/>
          </a:xfrm>
          <a:prstGeom prst="rect">
            <a:avLst/>
          </a:prstGeom>
          <a:noFill/>
        </p:spPr>
        <p:txBody>
          <a:bodyPr wrap="square" rtlCol="0">
            <a:spAutoFit/>
          </a:bodyPr>
          <a:p>
            <a:endParaRPr lang="zh-CN" altLang="en-US"/>
          </a:p>
        </p:txBody>
      </p:sp>
      <p:pic>
        <p:nvPicPr>
          <p:cNvPr id="15" name="图片 14"/>
          <p:cNvPicPr>
            <a:picLocks noChangeAspect="1"/>
          </p:cNvPicPr>
          <p:nvPr/>
        </p:nvPicPr>
        <p:blipFill>
          <a:blip r:embed="rId2"/>
          <a:stretch>
            <a:fillRect/>
          </a:stretch>
        </p:blipFill>
        <p:spPr>
          <a:xfrm>
            <a:off x="0" y="1283335"/>
            <a:ext cx="12192000" cy="4291330"/>
          </a:xfrm>
          <a:prstGeom prst="rect">
            <a:avLst/>
          </a:prstGeom>
        </p:spPr>
      </p:pic>
      <p:sp>
        <p:nvSpPr>
          <p:cNvPr id="17" name="文本框 16"/>
          <p:cNvSpPr txBox="1"/>
          <p:nvPr/>
        </p:nvSpPr>
        <p:spPr>
          <a:xfrm>
            <a:off x="1696085" y="661670"/>
            <a:ext cx="9201785" cy="645160"/>
          </a:xfrm>
          <a:prstGeom prst="rect">
            <a:avLst/>
          </a:prstGeom>
          <a:noFill/>
        </p:spPr>
        <p:txBody>
          <a:bodyPr wrap="square" rtlCol="0">
            <a:spAutoFit/>
          </a:bodyPr>
          <a:p>
            <a:r>
              <a:rPr lang="en-US" altLang="zh-CN"/>
              <a:t>CLIP</a:t>
            </a:r>
            <a:r>
              <a:rPr lang="zh-CN" altLang="en-US"/>
              <a:t>用海量图文对做对比学习，把图像和文本映射到同一个向量空间，不用单独训练分类头，直接实现零样本图像分类。</a:t>
            </a:r>
            <a:endParaRPr lang="zh-CN" altLang="en-US"/>
          </a:p>
        </p:txBody>
      </p:sp>
      <p:sp>
        <p:nvSpPr>
          <p:cNvPr id="18" name="文本框 17"/>
          <p:cNvSpPr txBox="1"/>
          <p:nvPr/>
        </p:nvSpPr>
        <p:spPr>
          <a:xfrm>
            <a:off x="376555" y="5875655"/>
            <a:ext cx="11581130" cy="368300"/>
          </a:xfrm>
          <a:prstGeom prst="rect">
            <a:avLst/>
          </a:prstGeom>
          <a:noFill/>
        </p:spPr>
        <p:txBody>
          <a:bodyPr wrap="square" rtlCol="0">
            <a:spAutoFit/>
          </a:bodyPr>
          <a:p>
            <a:r>
              <a:rPr lang="zh-CN" altLang="en-US"/>
              <a:t>下游任务时，把类别写成文本 </a:t>
            </a:r>
            <a:r>
              <a:rPr lang="en-US" altLang="zh-CN"/>
              <a:t>prompt，</a:t>
            </a:r>
            <a:r>
              <a:rPr lang="zh-CN" altLang="en-US"/>
              <a:t>用文本向量充当分类器，直接完成零样本分类，不需要针对数据集做训练。</a:t>
            </a:r>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591261" y="0"/>
            <a:ext cx="2431378" cy="689042"/>
          </a:xfrm>
          <a:prstGeom prst="rect">
            <a:avLst/>
          </a:prstGeom>
        </p:spPr>
      </p:pic>
      <p:sp>
        <p:nvSpPr>
          <p:cNvPr id="2" name="矩形 1"/>
          <p:cNvSpPr/>
          <p:nvPr/>
        </p:nvSpPr>
        <p:spPr>
          <a:xfrm flipV="1">
            <a:off x="-1" y="137160"/>
            <a:ext cx="301441" cy="5518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76686" y="184868"/>
            <a:ext cx="1722755" cy="521970"/>
          </a:xfrm>
          <a:prstGeom prst="rect">
            <a:avLst/>
          </a:prstGeom>
          <a:noFill/>
        </p:spPr>
        <p:txBody>
          <a:bodyPr wrap="none" rtlCol="0">
            <a:spAutoFit/>
          </a:bodyPr>
          <a:lstStyle/>
          <a:p>
            <a:pPr algn="l"/>
            <a:r>
              <a:rPr lang="en-US" altLang="zh-CN" sz="2800" b="1" dirty="0">
                <a:latin typeface="Centaur" panose="02030504050205020304" pitchFamily="18" charset="0"/>
                <a:sym typeface="+mn-ea"/>
              </a:rPr>
              <a:t>Background</a:t>
            </a:r>
            <a:endParaRPr lang="en-US" altLang="zh-CN" sz="2800" b="1" dirty="0">
              <a:latin typeface="Centaur" panose="02030504050205020304" pitchFamily="18" charset="0"/>
            </a:endParaRPr>
          </a:p>
        </p:txBody>
      </p:sp>
      <p:pic>
        <p:nvPicPr>
          <p:cNvPr id="34" name="图片 33"/>
          <p:cNvPicPr>
            <a:picLocks noChangeAspect="1"/>
          </p:cNvPicPr>
          <p:nvPr/>
        </p:nvPicPr>
        <p:blipFill>
          <a:blip r:embed="rId2"/>
          <a:stretch>
            <a:fillRect/>
          </a:stretch>
        </p:blipFill>
        <p:spPr>
          <a:xfrm>
            <a:off x="1462405" y="1240155"/>
            <a:ext cx="8991600" cy="4076700"/>
          </a:xfrm>
          <a:prstGeom prst="rect">
            <a:avLst/>
          </a:prstGeom>
        </p:spPr>
      </p:pic>
      <p:sp>
        <p:nvSpPr>
          <p:cNvPr id="35" name="文本框 34"/>
          <p:cNvSpPr txBox="1"/>
          <p:nvPr/>
        </p:nvSpPr>
        <p:spPr>
          <a:xfrm>
            <a:off x="421640" y="706755"/>
            <a:ext cx="10306050" cy="583565"/>
          </a:xfrm>
          <a:prstGeom prst="rect">
            <a:avLst/>
          </a:prstGeom>
        </p:spPr>
        <p:txBody>
          <a:bodyPr wrap="square">
            <a:spAutoFit/>
          </a:bodyPr>
          <a:p>
            <a:r>
              <a:rPr lang="zh-CN" altLang="en-US" sz="1600"/>
              <a:t>如果机构 </a:t>
            </a:r>
            <a:r>
              <a:rPr lang="en-US" altLang="zh-CN" sz="1600"/>
              <a:t>A </a:t>
            </a:r>
            <a:r>
              <a:rPr lang="zh-CN" altLang="en-US" sz="1600"/>
              <a:t>更新的参数是为了更好地识别猫和狗，机构 </a:t>
            </a:r>
            <a:r>
              <a:rPr lang="en-US" altLang="zh-CN" sz="1600"/>
              <a:t>B </a:t>
            </a:r>
            <a:r>
              <a:rPr lang="zh-CN" altLang="en-US" sz="1600"/>
              <a:t>更新的参数是为了更好地识别汽车和飞机，那么服务器把这些参数平均后，真的能够获得对三家机构都有效的知识吗？</a:t>
            </a:r>
            <a:endParaRPr lang="zh-CN" altLang="en-US" sz="1600"/>
          </a:p>
        </p:txBody>
      </p:sp>
      <p:sp>
        <p:nvSpPr>
          <p:cNvPr id="38" name="文本框 37"/>
          <p:cNvSpPr txBox="1"/>
          <p:nvPr/>
        </p:nvSpPr>
        <p:spPr>
          <a:xfrm>
            <a:off x="1052830" y="5316855"/>
            <a:ext cx="9674860" cy="1322070"/>
          </a:xfrm>
          <a:prstGeom prst="rect">
            <a:avLst/>
          </a:prstGeom>
        </p:spPr>
        <p:txBody>
          <a:bodyPr wrap="square">
            <a:spAutoFit/>
          </a:bodyPr>
          <a:p>
            <a:r>
              <a:rPr lang="zh-CN" altLang="en-US" sz="1600"/>
              <a:t>我们一方面希望通过少样本微调，让</a:t>
            </a:r>
            <a:r>
              <a:rPr lang="zh-CN" altLang="en-US" sz="1600" b="1"/>
              <a:t>机构 </a:t>
            </a:r>
            <a:r>
              <a:rPr lang="en-US" altLang="zh-CN" sz="1600" b="1"/>
              <a:t>A </a:t>
            </a:r>
            <a:r>
              <a:rPr lang="zh-CN" altLang="en-US" sz="1600" b="1"/>
              <a:t>更会识别猫狗</a:t>
            </a:r>
            <a:r>
              <a:rPr lang="zh-CN" altLang="en-US" sz="1600"/>
              <a:t>。</a:t>
            </a:r>
            <a:endParaRPr lang="zh-CN" altLang="en-US" sz="1600"/>
          </a:p>
          <a:p>
            <a:r>
              <a:rPr lang="zh-CN" altLang="en-US" sz="1600"/>
              <a:t>另一方面，又希望这种微调</a:t>
            </a:r>
            <a:r>
              <a:rPr lang="zh-CN" altLang="en-US" sz="1600" b="1"/>
              <a:t>不要破坏 </a:t>
            </a:r>
            <a:r>
              <a:rPr lang="en-US" altLang="zh-CN" sz="1600" b="1"/>
              <a:t>CLIP </a:t>
            </a:r>
            <a:r>
              <a:rPr lang="zh-CN" altLang="en-US" sz="1600" b="1"/>
              <a:t>原有的其他类别识别能力</a:t>
            </a:r>
            <a:r>
              <a:rPr lang="zh-CN" altLang="en-US" sz="1600"/>
              <a:t>。</a:t>
            </a:r>
            <a:endParaRPr lang="zh-CN" altLang="en-US" sz="1600"/>
          </a:p>
          <a:p>
            <a:r>
              <a:rPr lang="zh-CN" altLang="en-US" sz="1600" b="1"/>
              <a:t>问题是</a:t>
            </a:r>
            <a:r>
              <a:rPr lang="zh-CN" altLang="en-US" sz="1600"/>
              <a:t>，本地的训练损失只直接监督机构 </a:t>
            </a:r>
            <a:r>
              <a:rPr lang="en-US" altLang="zh-CN" sz="1600"/>
              <a:t>A </a:t>
            </a:r>
            <a:r>
              <a:rPr lang="zh-CN" altLang="en-US" sz="1600"/>
              <a:t>所拥有的类别。它不会明确告诉模型：你在优化猫狗分类时，还必须保持飞机和玫瑰的图文匹配关系。</a:t>
            </a:r>
            <a:endParaRPr lang="zh-CN" altLang="en-US" sz="1600"/>
          </a:p>
          <a:p>
            <a:r>
              <a:rPr lang="zh-CN" altLang="en-US" sz="1600"/>
              <a:t>因此，局部微调可能使模型对本地类别越来越敏感，却对其他类别产生不利变化。</a:t>
            </a:r>
            <a:endParaRPr lang="zh-CN" altLang="en-US" sz="16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cxnSp>
        <p:nvCxnSpPr>
          <p:cNvPr id="35" name="直接箭头连接符 34"/>
          <p:cNvCxnSpPr>
            <a:stCxn id="29" idx="2"/>
            <a:endCxn id="33" idx="0"/>
          </p:cNvCxnSpPr>
          <p:nvPr/>
        </p:nvCxnSpPr>
        <p:spPr>
          <a:xfrm flipH="1">
            <a:off x="10058400" y="5059680"/>
            <a:ext cx="876300" cy="91440"/>
          </a:xfrm>
          <a:prstGeom prst="straightConnector1">
            <a:avLst/>
          </a:prstGeom>
          <a:ln w="17145">
            <a:solidFill>
              <a:srgbClr val="2F5EB4"/>
            </a:solidFill>
            <a:prstDash val="solid"/>
            <a:tailEnd type="triangle" w="sm" len="sm"/>
          </a:ln>
        </p:spPr>
      </p:cxnSp>
      <p:cxnSp>
        <p:nvCxnSpPr>
          <p:cNvPr id="34" name="直接箭头连接符 33"/>
          <p:cNvCxnSpPr>
            <a:stCxn id="27" idx="2"/>
            <a:endCxn id="33" idx="0"/>
          </p:cNvCxnSpPr>
          <p:nvPr/>
        </p:nvCxnSpPr>
        <p:spPr>
          <a:xfrm>
            <a:off x="9136380" y="4754880"/>
            <a:ext cx="922020" cy="396240"/>
          </a:xfrm>
          <a:prstGeom prst="straightConnector1">
            <a:avLst/>
          </a:prstGeom>
          <a:ln w="17145">
            <a:solidFill>
              <a:srgbClr val="2F5EB4"/>
            </a:solidFill>
            <a:prstDash val="solid"/>
            <a:tailEnd type="triangle" w="sm" len="sm"/>
          </a:ln>
        </p:spPr>
      </p:cxnSp>
      <p:cxnSp>
        <p:nvCxnSpPr>
          <p:cNvPr id="32" name="直接箭头连接符 31"/>
          <p:cNvCxnSpPr>
            <a:stCxn id="28" idx="2"/>
            <a:endCxn id="29" idx="0"/>
          </p:cNvCxnSpPr>
          <p:nvPr/>
        </p:nvCxnSpPr>
        <p:spPr>
          <a:xfrm>
            <a:off x="10934700" y="4373880"/>
            <a:ext cx="0" cy="259080"/>
          </a:xfrm>
          <a:prstGeom prst="straightConnector1">
            <a:avLst/>
          </a:prstGeom>
          <a:ln w="17145">
            <a:solidFill>
              <a:srgbClr val="2F5EB4"/>
            </a:solidFill>
            <a:prstDash val="solid"/>
            <a:tailEnd type="triangle" w="sm" len="sm"/>
          </a:ln>
        </p:spPr>
      </p:cxnSp>
      <p:cxnSp>
        <p:nvCxnSpPr>
          <p:cNvPr id="31" name="直接箭头连接符 30"/>
          <p:cNvCxnSpPr>
            <a:stCxn id="26" idx="2"/>
            <a:endCxn id="28" idx="0"/>
          </p:cNvCxnSpPr>
          <p:nvPr/>
        </p:nvCxnSpPr>
        <p:spPr>
          <a:xfrm>
            <a:off x="10020300" y="3703320"/>
            <a:ext cx="914400" cy="243840"/>
          </a:xfrm>
          <a:prstGeom prst="straightConnector1">
            <a:avLst/>
          </a:prstGeom>
          <a:ln w="17145">
            <a:solidFill>
              <a:srgbClr val="2F5EB4"/>
            </a:solidFill>
            <a:prstDash val="solid"/>
            <a:tailEnd type="triangle" w="sm" len="sm"/>
          </a:ln>
        </p:spPr>
      </p:cxnSp>
      <p:cxnSp>
        <p:nvCxnSpPr>
          <p:cNvPr id="30" name="直接箭头连接符 29"/>
          <p:cNvCxnSpPr>
            <a:stCxn id="26" idx="2"/>
            <a:endCxn id="27" idx="0"/>
          </p:cNvCxnSpPr>
          <p:nvPr/>
        </p:nvCxnSpPr>
        <p:spPr>
          <a:xfrm flipH="1">
            <a:off x="9136380" y="3703320"/>
            <a:ext cx="883920" cy="472440"/>
          </a:xfrm>
          <a:prstGeom prst="straightConnector1">
            <a:avLst/>
          </a:prstGeom>
          <a:ln w="17145">
            <a:solidFill>
              <a:srgbClr val="2F5EB4"/>
            </a:solidFill>
            <a:prstDash val="solid"/>
            <a:tailEnd type="triangle" w="sm" len="sm"/>
          </a:ln>
        </p:spPr>
      </p:cxnSp>
      <p:cxnSp>
        <p:nvCxnSpPr>
          <p:cNvPr id="23" name="直接箭头连接符 22"/>
          <p:cNvCxnSpPr>
            <a:stCxn id="18" idx="2"/>
            <a:endCxn id="21" idx="0"/>
          </p:cNvCxnSpPr>
          <p:nvPr/>
        </p:nvCxnSpPr>
        <p:spPr>
          <a:xfrm flipH="1">
            <a:off x="6278880" y="4754880"/>
            <a:ext cx="891540" cy="160020"/>
          </a:xfrm>
          <a:prstGeom prst="straightConnector1">
            <a:avLst/>
          </a:prstGeom>
          <a:ln w="17145">
            <a:solidFill>
              <a:srgbClr val="2F5EB4"/>
            </a:solidFill>
            <a:prstDash val="solid"/>
            <a:tailEnd type="triangle" w="sm" len="sm"/>
          </a:ln>
        </p:spPr>
      </p:cxnSp>
      <p:cxnSp>
        <p:nvCxnSpPr>
          <p:cNvPr id="22" name="直接箭头连接符 21"/>
          <p:cNvCxnSpPr>
            <a:stCxn id="17" idx="2"/>
            <a:endCxn id="21" idx="0"/>
          </p:cNvCxnSpPr>
          <p:nvPr/>
        </p:nvCxnSpPr>
        <p:spPr>
          <a:xfrm>
            <a:off x="5303520" y="4754880"/>
            <a:ext cx="975360" cy="160020"/>
          </a:xfrm>
          <a:prstGeom prst="straightConnector1">
            <a:avLst/>
          </a:prstGeom>
          <a:ln w="17145">
            <a:solidFill>
              <a:srgbClr val="2F5EB4"/>
            </a:solidFill>
            <a:prstDash val="solid"/>
            <a:tailEnd type="triangle" w="sm" len="sm"/>
          </a:ln>
        </p:spPr>
      </p:cxnSp>
      <p:cxnSp>
        <p:nvCxnSpPr>
          <p:cNvPr id="20" name="直接箭头连接符 19"/>
          <p:cNvCxnSpPr>
            <a:stCxn id="16" idx="2"/>
            <a:endCxn id="18" idx="0"/>
          </p:cNvCxnSpPr>
          <p:nvPr/>
        </p:nvCxnSpPr>
        <p:spPr>
          <a:xfrm>
            <a:off x="6195060" y="3703320"/>
            <a:ext cx="975360" cy="472440"/>
          </a:xfrm>
          <a:prstGeom prst="straightConnector1">
            <a:avLst/>
          </a:prstGeom>
          <a:ln w="17145">
            <a:solidFill>
              <a:srgbClr val="2F5EB4"/>
            </a:solidFill>
            <a:prstDash val="solid"/>
            <a:tailEnd type="triangle" w="sm" len="sm"/>
          </a:ln>
        </p:spPr>
      </p:cxnSp>
      <p:cxnSp>
        <p:nvCxnSpPr>
          <p:cNvPr id="19" name="直接箭头连接符 18"/>
          <p:cNvCxnSpPr>
            <a:stCxn id="16" idx="2"/>
            <a:endCxn id="17" idx="0"/>
          </p:cNvCxnSpPr>
          <p:nvPr/>
        </p:nvCxnSpPr>
        <p:spPr>
          <a:xfrm flipH="1">
            <a:off x="5303520" y="3703320"/>
            <a:ext cx="891540" cy="472440"/>
          </a:xfrm>
          <a:prstGeom prst="straightConnector1">
            <a:avLst/>
          </a:prstGeom>
          <a:ln w="17145">
            <a:solidFill>
              <a:srgbClr val="2F5EB4"/>
            </a:solidFill>
            <a:prstDash val="solid"/>
            <a:tailEnd type="triangle" w="sm" len="sm"/>
          </a:ln>
        </p:spPr>
      </p:cxnSp>
      <p:cxnSp>
        <p:nvCxnSpPr>
          <p:cNvPr id="15" name="直接箭头连接符 14"/>
          <p:cNvCxnSpPr>
            <a:stCxn id="11" idx="2"/>
            <a:endCxn id="14" idx="0"/>
          </p:cNvCxnSpPr>
          <p:nvPr/>
        </p:nvCxnSpPr>
        <p:spPr>
          <a:xfrm>
            <a:off x="1790700" y="3703320"/>
            <a:ext cx="838200" cy="548640"/>
          </a:xfrm>
          <a:prstGeom prst="straightConnector1">
            <a:avLst/>
          </a:prstGeom>
          <a:ln w="17145">
            <a:solidFill>
              <a:srgbClr val="2F5EB4"/>
            </a:solidFill>
            <a:prstDash val="solid"/>
            <a:tailEnd type="triangle" w="sm" len="sm"/>
          </a:ln>
        </p:spPr>
      </p:cxnSp>
      <p:cxnSp>
        <p:nvCxnSpPr>
          <p:cNvPr id="13" name="直接箭头连接符 12"/>
          <p:cNvCxnSpPr>
            <a:stCxn id="11" idx="3"/>
            <a:endCxn id="12" idx="1"/>
          </p:cNvCxnSpPr>
          <p:nvPr/>
        </p:nvCxnSpPr>
        <p:spPr>
          <a:xfrm>
            <a:off x="2971800" y="3429000"/>
            <a:ext cx="121920" cy="0"/>
          </a:xfrm>
          <a:prstGeom prst="straightConnector1">
            <a:avLst/>
          </a:prstGeom>
          <a:ln w="17145">
            <a:solidFill>
              <a:srgbClr val="2F5EB4"/>
            </a:solidFill>
            <a:prstDash val="solid"/>
            <a:tailEnd type="none" w="sm" len="sm"/>
          </a:ln>
        </p:spPr>
      </p:cxnSp>
      <p:sp>
        <p:nvSpPr>
          <p:cNvPr id="39" name="原图蓝色装饰条"/>
          <p:cNvSpPr>
            <a:spLocks noGrp="1"/>
          </p:cNvSpPr>
          <p:nvPr/>
        </p:nvSpPr>
        <p:spPr>
          <a:xfrm>
            <a:off x="0" y="0"/>
            <a:ext cx="304800" cy="548640"/>
          </a:xfrm>
          <a:prstGeom prst="rect">
            <a:avLst/>
          </a:prstGeom>
          <a:solidFill>
            <a:srgbClr val="4475C8"/>
          </a:solidFill>
          <a:ln w="0">
            <a:noFill/>
          </a:ln>
        </p:spPr>
      </p:sp>
      <p:sp>
        <p:nvSpPr>
          <p:cNvPr id="2" name="页标题"/>
          <p:cNvSpPr>
            <a:spLocks noGrp="1"/>
          </p:cNvSpPr>
          <p:nvPr/>
        </p:nvSpPr>
        <p:spPr>
          <a:xfrm>
            <a:off x="472440" y="129540"/>
            <a:ext cx="4114800" cy="472440"/>
          </a:xfrm>
          <a:prstGeom prst="rect">
            <a:avLst/>
          </a:prstGeom>
          <a:noFill/>
          <a:ln w="0">
            <a:noFill/>
          </a:ln>
        </p:spPr>
        <p:txBody>
          <a:bodyPr wrap="none" lIns="0" tIns="0" rIns="0" bIns="0" anchor="ctr">
            <a:noAutofit/>
          </a:bodyPr>
          <a:lstStyle>
            <a:defPPr algn="l">
              <a:defRPr sz="3450" b="0">
                <a:solidFill>
                  <a:srgbClr val="000000"/>
                </a:solidFill>
                <a:latin typeface="Times New Roman" panose="02020603050405020304"/>
                <a:ea typeface="Times New Roman" panose="02020603050405020304"/>
                <a:cs typeface="Times New Roman" panose="02020603050405020304"/>
              </a:defRPr>
            </a:defPPr>
            <a:lvl1pPr algn="l">
              <a:defRPr sz="3450" b="0">
                <a:solidFill>
                  <a:srgbClr val="000000"/>
                </a:solidFill>
                <a:latin typeface="Times New Roman" panose="02020603050405020304"/>
                <a:ea typeface="Times New Roman" panose="02020603050405020304"/>
                <a:cs typeface="Times New Roman" panose="02020603050405020304"/>
              </a:defRPr>
            </a:lvl1pPr>
            <a:lvl2pPr algn="l">
              <a:defRPr sz="3450" b="0">
                <a:solidFill>
                  <a:srgbClr val="000000"/>
                </a:solidFill>
                <a:latin typeface="Times New Roman" panose="02020603050405020304"/>
                <a:ea typeface="Times New Roman" panose="02020603050405020304"/>
                <a:cs typeface="Times New Roman" panose="02020603050405020304"/>
              </a:defRPr>
            </a:lvl2pPr>
            <a:lvl3pPr algn="l">
              <a:defRPr sz="3450" b="0">
                <a:solidFill>
                  <a:srgbClr val="000000"/>
                </a:solidFill>
                <a:latin typeface="Times New Roman" panose="02020603050405020304"/>
                <a:ea typeface="Times New Roman" panose="02020603050405020304"/>
                <a:cs typeface="Times New Roman" panose="02020603050405020304"/>
              </a:defRPr>
            </a:lvl3pPr>
            <a:lvl4pPr algn="l">
              <a:defRPr sz="3450" b="0">
                <a:solidFill>
                  <a:srgbClr val="000000"/>
                </a:solidFill>
                <a:latin typeface="Times New Roman" panose="02020603050405020304"/>
                <a:ea typeface="Times New Roman" panose="02020603050405020304"/>
                <a:cs typeface="Times New Roman" panose="02020603050405020304"/>
              </a:defRPr>
            </a:lvl4pPr>
            <a:lvl5pPr algn="l">
              <a:defRPr sz="3450" b="0">
                <a:solidFill>
                  <a:srgbClr val="000000"/>
                </a:solidFill>
                <a:latin typeface="Times New Roman" panose="02020603050405020304"/>
                <a:ea typeface="Times New Roman" panose="02020603050405020304"/>
                <a:cs typeface="Times New Roman" panose="02020603050405020304"/>
              </a:defRPr>
            </a:lvl5pPr>
            <a:lvl6pPr algn="l">
              <a:defRPr sz="3450" b="0">
                <a:solidFill>
                  <a:srgbClr val="000000"/>
                </a:solidFill>
                <a:latin typeface="Times New Roman" panose="02020603050405020304"/>
                <a:ea typeface="Times New Roman" panose="02020603050405020304"/>
                <a:cs typeface="Times New Roman" panose="02020603050405020304"/>
              </a:defRPr>
            </a:lvl6pPr>
            <a:lvl7pPr algn="l">
              <a:defRPr sz="3450" b="0">
                <a:solidFill>
                  <a:srgbClr val="000000"/>
                </a:solidFill>
                <a:latin typeface="Times New Roman" panose="02020603050405020304"/>
                <a:ea typeface="Times New Roman" panose="02020603050405020304"/>
                <a:cs typeface="Times New Roman" panose="02020603050405020304"/>
              </a:defRPr>
            </a:lvl7pPr>
            <a:lvl8pPr algn="l">
              <a:defRPr sz="3450" b="0">
                <a:solidFill>
                  <a:srgbClr val="000000"/>
                </a:solidFill>
                <a:latin typeface="Times New Roman" panose="02020603050405020304"/>
                <a:ea typeface="Times New Roman" panose="02020603050405020304"/>
                <a:cs typeface="Times New Roman" panose="02020603050405020304"/>
              </a:defRPr>
            </a:lvl8pPr>
            <a:lvl9pPr algn="l">
              <a:defRPr sz="3450" b="0">
                <a:solidFill>
                  <a:srgbClr val="000000"/>
                </a:solidFill>
                <a:latin typeface="Times New Roman" panose="02020603050405020304"/>
                <a:ea typeface="Times New Roman" panose="02020603050405020304"/>
                <a:cs typeface="Times New Roman" panose="02020603050405020304"/>
              </a:defRPr>
            </a:lvl9pPr>
          </a:lstStyle>
          <a:p>
            <a:pPr algn="l">
              <a:defRPr sz="3450" b="0">
                <a:solidFill>
                  <a:srgbClr val="000000"/>
                </a:solidFill>
                <a:latin typeface="Times New Roman" panose="02020603050405020304"/>
                <a:ea typeface="Times New Roman" panose="02020603050405020304"/>
                <a:cs typeface="Times New Roman" panose="02020603050405020304"/>
              </a:defRPr>
            </a:pPr>
            <a:r>
              <a:rPr sz="2760" b="0">
                <a:solidFill>
                  <a:srgbClr val="000000"/>
                </a:solidFill>
                <a:latin typeface="Times New Roman" panose="02020603050405020304"/>
                <a:ea typeface="Times New Roman" panose="02020603050405020304"/>
                <a:cs typeface="Times New Roman" panose="02020603050405020304"/>
              </a:rPr>
              <a:t>Background</a:t>
            </a:r>
            <a:endParaRPr sz="2760" b="0">
              <a:solidFill>
                <a:srgbClr val="000000"/>
              </a:solidFill>
              <a:latin typeface="Times New Roman" panose="02020603050405020304"/>
              <a:ea typeface="Times New Roman" panose="02020603050405020304"/>
              <a:cs typeface="Times New Roman" panose="02020603050405020304"/>
            </a:endParaRPr>
          </a:p>
        </p:txBody>
      </p:sp>
      <p:pic>
        <p:nvPicPr>
          <p:cNvPr id="3" name="图片 2"/>
          <p:cNvPicPr>
            <a:picLocks noChangeAspect="1"/>
          </p:cNvPicPr>
          <p:nvPr/>
        </p:nvPicPr>
        <p:blipFill>
          <a:blip r:embed="rId1"/>
          <a:stretch>
            <a:fillRect/>
          </a:stretch>
        </p:blipFill>
        <p:spPr>
          <a:xfrm>
            <a:off x="9525420" y="76200"/>
            <a:ext cx="2361361" cy="582930"/>
          </a:xfrm>
          <a:prstGeom prst="rect">
            <a:avLst/>
          </a:prstGeom>
        </p:spPr>
      </p:pic>
      <p:sp>
        <p:nvSpPr>
          <p:cNvPr id="4" name="主题概括"/>
          <p:cNvSpPr>
            <a:spLocks noGrp="1"/>
          </p:cNvSpPr>
          <p:nvPr/>
        </p:nvSpPr>
        <p:spPr>
          <a:xfrm>
            <a:off x="563880" y="845820"/>
            <a:ext cx="11125200" cy="472440"/>
          </a:xfrm>
          <a:prstGeom prst="rect">
            <a:avLst/>
          </a:prstGeom>
          <a:noFill/>
          <a:ln w="0">
            <a:noFill/>
          </a:ln>
        </p:spPr>
        <p:txBody>
          <a:bodyPr wrap="none" lIns="0" tIns="0" rIns="0" bIns="0" anchor="ctr">
            <a:noAutofit/>
          </a:bodyPr>
          <a:lstStyle>
            <a:defPPr algn="l">
              <a:defRPr sz="2400" b="1">
                <a:solidFill>
                  <a:srgbClr val="2F5EB4"/>
                </a:solidFill>
                <a:latin typeface="微软雅黑" panose="020B0503020204020204" charset="-122"/>
                <a:ea typeface="微软雅黑" panose="020B0503020204020204" charset="-122"/>
                <a:cs typeface="微软雅黑" panose="020B0503020204020204" charset="-122"/>
              </a:defRPr>
            </a:defPPr>
            <a:lvl1pPr algn="l">
              <a:defRPr sz="2400" b="1">
                <a:solidFill>
                  <a:srgbClr val="2F5EB4"/>
                </a:solidFill>
                <a:latin typeface="微软雅黑" panose="020B0503020204020204" charset="-122"/>
                <a:ea typeface="微软雅黑" panose="020B0503020204020204" charset="-122"/>
                <a:cs typeface="微软雅黑" panose="020B0503020204020204" charset="-122"/>
              </a:defRPr>
            </a:lvl1pPr>
            <a:lvl2pPr algn="l">
              <a:defRPr sz="2400" b="1">
                <a:solidFill>
                  <a:srgbClr val="2F5EB4"/>
                </a:solidFill>
                <a:latin typeface="微软雅黑" panose="020B0503020204020204" charset="-122"/>
                <a:ea typeface="微软雅黑" panose="020B0503020204020204" charset="-122"/>
                <a:cs typeface="微软雅黑" panose="020B0503020204020204" charset="-122"/>
              </a:defRPr>
            </a:lvl2pPr>
            <a:lvl3pPr algn="l">
              <a:defRPr sz="2400" b="1">
                <a:solidFill>
                  <a:srgbClr val="2F5EB4"/>
                </a:solidFill>
                <a:latin typeface="微软雅黑" panose="020B0503020204020204" charset="-122"/>
                <a:ea typeface="微软雅黑" panose="020B0503020204020204" charset="-122"/>
                <a:cs typeface="微软雅黑" panose="020B0503020204020204" charset="-122"/>
              </a:defRPr>
            </a:lvl3pPr>
            <a:lvl4pPr algn="l">
              <a:defRPr sz="2400" b="1">
                <a:solidFill>
                  <a:srgbClr val="2F5EB4"/>
                </a:solidFill>
                <a:latin typeface="微软雅黑" panose="020B0503020204020204" charset="-122"/>
                <a:ea typeface="微软雅黑" panose="020B0503020204020204" charset="-122"/>
                <a:cs typeface="微软雅黑" panose="020B0503020204020204" charset="-122"/>
              </a:defRPr>
            </a:lvl4pPr>
            <a:lvl5pPr algn="l">
              <a:defRPr sz="2400" b="1">
                <a:solidFill>
                  <a:srgbClr val="2F5EB4"/>
                </a:solidFill>
                <a:latin typeface="微软雅黑" panose="020B0503020204020204" charset="-122"/>
                <a:ea typeface="微软雅黑" panose="020B0503020204020204" charset="-122"/>
                <a:cs typeface="微软雅黑" panose="020B0503020204020204" charset="-122"/>
              </a:defRPr>
            </a:lvl5pPr>
            <a:lvl6pPr algn="l">
              <a:defRPr sz="2400" b="1">
                <a:solidFill>
                  <a:srgbClr val="2F5EB4"/>
                </a:solidFill>
                <a:latin typeface="微软雅黑" panose="020B0503020204020204" charset="-122"/>
                <a:ea typeface="微软雅黑" panose="020B0503020204020204" charset="-122"/>
                <a:cs typeface="微软雅黑" panose="020B0503020204020204" charset="-122"/>
              </a:defRPr>
            </a:lvl6pPr>
            <a:lvl7pPr algn="l">
              <a:defRPr sz="2400" b="1">
                <a:solidFill>
                  <a:srgbClr val="2F5EB4"/>
                </a:solidFill>
                <a:latin typeface="微软雅黑" panose="020B0503020204020204" charset="-122"/>
                <a:ea typeface="微软雅黑" panose="020B0503020204020204" charset="-122"/>
                <a:cs typeface="微软雅黑" panose="020B0503020204020204" charset="-122"/>
              </a:defRPr>
            </a:lvl7pPr>
            <a:lvl8pPr algn="l">
              <a:defRPr sz="2400" b="1">
                <a:solidFill>
                  <a:srgbClr val="2F5EB4"/>
                </a:solidFill>
                <a:latin typeface="微软雅黑" panose="020B0503020204020204" charset="-122"/>
                <a:ea typeface="微软雅黑" panose="020B0503020204020204" charset="-122"/>
                <a:cs typeface="微软雅黑" panose="020B0503020204020204" charset="-122"/>
              </a:defRPr>
            </a:lvl8pPr>
            <a:lvl9pPr algn="l">
              <a:defRPr sz="2400" b="1">
                <a:solidFill>
                  <a:srgbClr val="2F5EB4"/>
                </a:solidFill>
                <a:latin typeface="微软雅黑" panose="020B0503020204020204" charset="-122"/>
                <a:ea typeface="微软雅黑" panose="020B0503020204020204" charset="-122"/>
                <a:cs typeface="微软雅黑" panose="020B0503020204020204" charset="-122"/>
              </a:defRPr>
            </a:lvl9pPr>
          </a:lstStyle>
          <a:p>
            <a:pPr algn="l">
              <a:defRPr sz="2400" b="1">
                <a:solidFill>
                  <a:srgbClr val="2F5EB4"/>
                </a:solidFill>
                <a:latin typeface="微软雅黑" panose="020B0503020204020204" charset="-122"/>
                <a:ea typeface="微软雅黑" panose="020B0503020204020204" charset="-122"/>
                <a:cs typeface="微软雅黑" panose="020B0503020204020204" charset="-122"/>
              </a:defRPr>
            </a:pPr>
            <a:r>
              <a:rPr sz="1920" b="1">
                <a:solidFill>
                  <a:srgbClr val="2F5EB4"/>
                </a:solidFill>
                <a:latin typeface="微软雅黑" panose="020B0503020204020204" charset="-122"/>
                <a:ea typeface="微软雅黑" panose="020B0503020204020204" charset="-122"/>
                <a:cs typeface="微软雅黑" panose="020B0503020204020204" charset="-122"/>
              </a:rPr>
              <a:t>参数高效适配：Prompt 改变 Token，Adapter 修正隐藏特征，LoRA 低秩更新权重</a:t>
            </a:r>
            <a:endParaRPr sz="1920" b="1">
              <a:solidFill>
                <a:srgbClr val="2F5EB4"/>
              </a:solidFill>
              <a:latin typeface="微软雅黑" panose="020B0503020204020204" charset="-122"/>
              <a:ea typeface="微软雅黑" panose="020B0503020204020204" charset="-122"/>
              <a:cs typeface="微软雅黑" panose="020B0503020204020204" charset="-122"/>
            </a:endParaRPr>
          </a:p>
        </p:txBody>
      </p:sp>
      <p:sp>
        <p:nvSpPr>
          <p:cNvPr id="5" name="Prompt标题"/>
          <p:cNvSpPr>
            <a:spLocks noGrp="1"/>
          </p:cNvSpPr>
          <p:nvPr/>
        </p:nvSpPr>
        <p:spPr>
          <a:xfrm>
            <a:off x="609600" y="1531620"/>
            <a:ext cx="3352800" cy="350520"/>
          </a:xfrm>
          <a:prstGeom prst="rect">
            <a:avLst/>
          </a:prstGeom>
          <a:noFill/>
          <a:ln w="0">
            <a:noFill/>
          </a:ln>
        </p:spPr>
        <p:txBody>
          <a:bodyPr wrap="none" lIns="0" tIns="0" rIns="0" bIns="0" anchor="ctr">
            <a:noAutofit/>
          </a:bodyPr>
          <a:lstStyle>
            <a:defPPr algn="l">
              <a:defRPr sz="2325" b="1">
                <a:solidFill>
                  <a:srgbClr val="2F5EB4"/>
                </a:solidFill>
                <a:latin typeface="微软雅黑" panose="020B0503020204020204" charset="-122"/>
                <a:ea typeface="微软雅黑" panose="020B0503020204020204" charset="-122"/>
                <a:cs typeface="微软雅黑" panose="020B0503020204020204" charset="-122"/>
              </a:defRPr>
            </a:defPPr>
            <a:lvl1pPr algn="l">
              <a:defRPr sz="2325" b="1">
                <a:solidFill>
                  <a:srgbClr val="2F5EB4"/>
                </a:solidFill>
                <a:latin typeface="微软雅黑" panose="020B0503020204020204" charset="-122"/>
                <a:ea typeface="微软雅黑" panose="020B0503020204020204" charset="-122"/>
                <a:cs typeface="微软雅黑" panose="020B0503020204020204" charset="-122"/>
              </a:defRPr>
            </a:lvl1pPr>
            <a:lvl2pPr algn="l">
              <a:defRPr sz="2325" b="1">
                <a:solidFill>
                  <a:srgbClr val="2F5EB4"/>
                </a:solidFill>
                <a:latin typeface="微软雅黑" panose="020B0503020204020204" charset="-122"/>
                <a:ea typeface="微软雅黑" panose="020B0503020204020204" charset="-122"/>
                <a:cs typeface="微软雅黑" panose="020B0503020204020204" charset="-122"/>
              </a:defRPr>
            </a:lvl2pPr>
            <a:lvl3pPr algn="l">
              <a:defRPr sz="2325" b="1">
                <a:solidFill>
                  <a:srgbClr val="2F5EB4"/>
                </a:solidFill>
                <a:latin typeface="微软雅黑" panose="020B0503020204020204" charset="-122"/>
                <a:ea typeface="微软雅黑" panose="020B0503020204020204" charset="-122"/>
                <a:cs typeface="微软雅黑" panose="020B0503020204020204" charset="-122"/>
              </a:defRPr>
            </a:lvl3pPr>
            <a:lvl4pPr algn="l">
              <a:defRPr sz="2325" b="1">
                <a:solidFill>
                  <a:srgbClr val="2F5EB4"/>
                </a:solidFill>
                <a:latin typeface="微软雅黑" panose="020B0503020204020204" charset="-122"/>
                <a:ea typeface="微软雅黑" panose="020B0503020204020204" charset="-122"/>
                <a:cs typeface="微软雅黑" panose="020B0503020204020204" charset="-122"/>
              </a:defRPr>
            </a:lvl4pPr>
            <a:lvl5pPr algn="l">
              <a:defRPr sz="2325" b="1">
                <a:solidFill>
                  <a:srgbClr val="2F5EB4"/>
                </a:solidFill>
                <a:latin typeface="微软雅黑" panose="020B0503020204020204" charset="-122"/>
                <a:ea typeface="微软雅黑" panose="020B0503020204020204" charset="-122"/>
                <a:cs typeface="微软雅黑" panose="020B0503020204020204" charset="-122"/>
              </a:defRPr>
            </a:lvl5pPr>
            <a:lvl6pPr algn="l">
              <a:defRPr sz="2325" b="1">
                <a:solidFill>
                  <a:srgbClr val="2F5EB4"/>
                </a:solidFill>
                <a:latin typeface="微软雅黑" panose="020B0503020204020204" charset="-122"/>
                <a:ea typeface="微软雅黑" panose="020B0503020204020204" charset="-122"/>
                <a:cs typeface="微软雅黑" panose="020B0503020204020204" charset="-122"/>
              </a:defRPr>
            </a:lvl6pPr>
            <a:lvl7pPr algn="l">
              <a:defRPr sz="2325" b="1">
                <a:solidFill>
                  <a:srgbClr val="2F5EB4"/>
                </a:solidFill>
                <a:latin typeface="微软雅黑" panose="020B0503020204020204" charset="-122"/>
                <a:ea typeface="微软雅黑" panose="020B0503020204020204" charset="-122"/>
                <a:cs typeface="微软雅黑" panose="020B0503020204020204" charset="-122"/>
              </a:defRPr>
            </a:lvl7pPr>
            <a:lvl8pPr algn="l">
              <a:defRPr sz="2325" b="1">
                <a:solidFill>
                  <a:srgbClr val="2F5EB4"/>
                </a:solidFill>
                <a:latin typeface="微软雅黑" panose="020B0503020204020204" charset="-122"/>
                <a:ea typeface="微软雅黑" panose="020B0503020204020204" charset="-122"/>
                <a:cs typeface="微软雅黑" panose="020B0503020204020204" charset="-122"/>
              </a:defRPr>
            </a:lvl8pPr>
            <a:lvl9pPr algn="l">
              <a:defRPr sz="2325" b="1">
                <a:solidFill>
                  <a:srgbClr val="2F5EB4"/>
                </a:solidFill>
                <a:latin typeface="微软雅黑" panose="020B0503020204020204" charset="-122"/>
                <a:ea typeface="微软雅黑" panose="020B0503020204020204" charset="-122"/>
                <a:cs typeface="微软雅黑" panose="020B0503020204020204" charset="-122"/>
              </a:defRPr>
            </a:lvl9pPr>
          </a:lstStyle>
          <a:p>
            <a:pPr algn="l">
              <a:defRPr sz="2325" b="1">
                <a:solidFill>
                  <a:srgbClr val="2F5EB4"/>
                </a:solidFill>
                <a:latin typeface="微软雅黑" panose="020B0503020204020204" charset="-122"/>
                <a:ea typeface="微软雅黑" panose="020B0503020204020204" charset="-122"/>
                <a:cs typeface="微软雅黑" panose="020B0503020204020204" charset="-122"/>
              </a:defRPr>
            </a:pPr>
            <a:r>
              <a:rPr sz="1860" b="1">
                <a:solidFill>
                  <a:srgbClr val="2F5EB4"/>
                </a:solidFill>
                <a:latin typeface="微软雅黑" panose="020B0503020204020204" charset="-122"/>
                <a:ea typeface="微软雅黑" panose="020B0503020204020204" charset="-122"/>
                <a:cs typeface="微软雅黑" panose="020B0503020204020204" charset="-122"/>
              </a:rPr>
              <a:t>Prompt Tuning</a:t>
            </a:r>
            <a:endParaRPr sz="1860" b="1">
              <a:solidFill>
                <a:srgbClr val="2F5EB4"/>
              </a:solidFill>
              <a:latin typeface="微软雅黑" panose="020B0503020204020204" charset="-122"/>
              <a:ea typeface="微软雅黑" panose="020B0503020204020204" charset="-122"/>
              <a:cs typeface="微软雅黑" panose="020B0503020204020204" charset="-122"/>
            </a:endParaRPr>
          </a:p>
        </p:txBody>
      </p:sp>
      <p:sp>
        <p:nvSpPr>
          <p:cNvPr id="6" name="Adapter标题"/>
          <p:cNvSpPr>
            <a:spLocks noGrp="1"/>
          </p:cNvSpPr>
          <p:nvPr/>
        </p:nvSpPr>
        <p:spPr>
          <a:xfrm>
            <a:off x="4495800" y="1531620"/>
            <a:ext cx="3352800" cy="350520"/>
          </a:xfrm>
          <a:prstGeom prst="rect">
            <a:avLst/>
          </a:prstGeom>
          <a:noFill/>
          <a:ln w="0">
            <a:noFill/>
          </a:ln>
        </p:spPr>
        <p:txBody>
          <a:bodyPr wrap="none" lIns="0" tIns="0" rIns="0" bIns="0" anchor="ctr">
            <a:noAutofit/>
          </a:bodyPr>
          <a:lstStyle>
            <a:defPPr algn="l">
              <a:defRPr sz="2325" b="1">
                <a:solidFill>
                  <a:srgbClr val="2F5EB4"/>
                </a:solidFill>
                <a:latin typeface="微软雅黑" panose="020B0503020204020204" charset="-122"/>
                <a:ea typeface="微软雅黑" panose="020B0503020204020204" charset="-122"/>
                <a:cs typeface="微软雅黑" panose="020B0503020204020204" charset="-122"/>
              </a:defRPr>
            </a:defPPr>
            <a:lvl1pPr algn="l">
              <a:defRPr sz="2325" b="1">
                <a:solidFill>
                  <a:srgbClr val="2F5EB4"/>
                </a:solidFill>
                <a:latin typeface="微软雅黑" panose="020B0503020204020204" charset="-122"/>
                <a:ea typeface="微软雅黑" panose="020B0503020204020204" charset="-122"/>
                <a:cs typeface="微软雅黑" panose="020B0503020204020204" charset="-122"/>
              </a:defRPr>
            </a:lvl1pPr>
            <a:lvl2pPr algn="l">
              <a:defRPr sz="2325" b="1">
                <a:solidFill>
                  <a:srgbClr val="2F5EB4"/>
                </a:solidFill>
                <a:latin typeface="微软雅黑" panose="020B0503020204020204" charset="-122"/>
                <a:ea typeface="微软雅黑" panose="020B0503020204020204" charset="-122"/>
                <a:cs typeface="微软雅黑" panose="020B0503020204020204" charset="-122"/>
              </a:defRPr>
            </a:lvl2pPr>
            <a:lvl3pPr algn="l">
              <a:defRPr sz="2325" b="1">
                <a:solidFill>
                  <a:srgbClr val="2F5EB4"/>
                </a:solidFill>
                <a:latin typeface="微软雅黑" panose="020B0503020204020204" charset="-122"/>
                <a:ea typeface="微软雅黑" panose="020B0503020204020204" charset="-122"/>
                <a:cs typeface="微软雅黑" panose="020B0503020204020204" charset="-122"/>
              </a:defRPr>
            </a:lvl3pPr>
            <a:lvl4pPr algn="l">
              <a:defRPr sz="2325" b="1">
                <a:solidFill>
                  <a:srgbClr val="2F5EB4"/>
                </a:solidFill>
                <a:latin typeface="微软雅黑" panose="020B0503020204020204" charset="-122"/>
                <a:ea typeface="微软雅黑" panose="020B0503020204020204" charset="-122"/>
                <a:cs typeface="微软雅黑" panose="020B0503020204020204" charset="-122"/>
              </a:defRPr>
            </a:lvl4pPr>
            <a:lvl5pPr algn="l">
              <a:defRPr sz="2325" b="1">
                <a:solidFill>
                  <a:srgbClr val="2F5EB4"/>
                </a:solidFill>
                <a:latin typeface="微软雅黑" panose="020B0503020204020204" charset="-122"/>
                <a:ea typeface="微软雅黑" panose="020B0503020204020204" charset="-122"/>
                <a:cs typeface="微软雅黑" panose="020B0503020204020204" charset="-122"/>
              </a:defRPr>
            </a:lvl5pPr>
            <a:lvl6pPr algn="l">
              <a:defRPr sz="2325" b="1">
                <a:solidFill>
                  <a:srgbClr val="2F5EB4"/>
                </a:solidFill>
                <a:latin typeface="微软雅黑" panose="020B0503020204020204" charset="-122"/>
                <a:ea typeface="微软雅黑" panose="020B0503020204020204" charset="-122"/>
                <a:cs typeface="微软雅黑" panose="020B0503020204020204" charset="-122"/>
              </a:defRPr>
            </a:lvl6pPr>
            <a:lvl7pPr algn="l">
              <a:defRPr sz="2325" b="1">
                <a:solidFill>
                  <a:srgbClr val="2F5EB4"/>
                </a:solidFill>
                <a:latin typeface="微软雅黑" panose="020B0503020204020204" charset="-122"/>
                <a:ea typeface="微软雅黑" panose="020B0503020204020204" charset="-122"/>
                <a:cs typeface="微软雅黑" panose="020B0503020204020204" charset="-122"/>
              </a:defRPr>
            </a:lvl7pPr>
            <a:lvl8pPr algn="l">
              <a:defRPr sz="2325" b="1">
                <a:solidFill>
                  <a:srgbClr val="2F5EB4"/>
                </a:solidFill>
                <a:latin typeface="微软雅黑" panose="020B0503020204020204" charset="-122"/>
                <a:ea typeface="微软雅黑" panose="020B0503020204020204" charset="-122"/>
                <a:cs typeface="微软雅黑" panose="020B0503020204020204" charset="-122"/>
              </a:defRPr>
            </a:lvl8pPr>
            <a:lvl9pPr algn="l">
              <a:defRPr sz="2325" b="1">
                <a:solidFill>
                  <a:srgbClr val="2F5EB4"/>
                </a:solidFill>
                <a:latin typeface="微软雅黑" panose="020B0503020204020204" charset="-122"/>
                <a:ea typeface="微软雅黑" panose="020B0503020204020204" charset="-122"/>
                <a:cs typeface="微软雅黑" panose="020B0503020204020204" charset="-122"/>
              </a:defRPr>
            </a:lvl9pPr>
          </a:lstStyle>
          <a:p>
            <a:pPr algn="l">
              <a:defRPr sz="2325" b="1">
                <a:solidFill>
                  <a:srgbClr val="2F5EB4"/>
                </a:solidFill>
                <a:latin typeface="微软雅黑" panose="020B0503020204020204" charset="-122"/>
                <a:ea typeface="微软雅黑" panose="020B0503020204020204" charset="-122"/>
                <a:cs typeface="微软雅黑" panose="020B0503020204020204" charset="-122"/>
              </a:defRPr>
            </a:pPr>
            <a:r>
              <a:rPr sz="1860" b="1">
                <a:solidFill>
                  <a:srgbClr val="2F5EB4"/>
                </a:solidFill>
                <a:latin typeface="微软雅黑" panose="020B0503020204020204" charset="-122"/>
                <a:ea typeface="微软雅黑" panose="020B0503020204020204" charset="-122"/>
                <a:cs typeface="微软雅黑" panose="020B0503020204020204" charset="-122"/>
              </a:rPr>
              <a:t>Adapter Tuning</a:t>
            </a:r>
            <a:endParaRPr sz="1860" b="1">
              <a:solidFill>
                <a:srgbClr val="2F5EB4"/>
              </a:solidFill>
              <a:latin typeface="微软雅黑" panose="020B0503020204020204" charset="-122"/>
              <a:ea typeface="微软雅黑" panose="020B0503020204020204" charset="-122"/>
              <a:cs typeface="微软雅黑" panose="020B0503020204020204" charset="-122"/>
            </a:endParaRPr>
          </a:p>
        </p:txBody>
      </p:sp>
      <p:sp>
        <p:nvSpPr>
          <p:cNvPr id="7" name="LoRA标题"/>
          <p:cNvSpPr>
            <a:spLocks noGrp="1"/>
          </p:cNvSpPr>
          <p:nvPr/>
        </p:nvSpPr>
        <p:spPr>
          <a:xfrm>
            <a:off x="8382000" y="1531620"/>
            <a:ext cx="3276600" cy="350520"/>
          </a:xfrm>
          <a:prstGeom prst="rect">
            <a:avLst/>
          </a:prstGeom>
          <a:noFill/>
          <a:ln w="0">
            <a:noFill/>
          </a:ln>
        </p:spPr>
        <p:txBody>
          <a:bodyPr wrap="none" lIns="0" tIns="0" rIns="0" bIns="0" anchor="ctr">
            <a:noAutofit/>
          </a:bodyPr>
          <a:lstStyle>
            <a:defPPr algn="l">
              <a:defRPr sz="2325" b="1">
                <a:solidFill>
                  <a:srgbClr val="2F5EB4"/>
                </a:solidFill>
                <a:latin typeface="微软雅黑" panose="020B0503020204020204" charset="-122"/>
                <a:ea typeface="微软雅黑" panose="020B0503020204020204" charset="-122"/>
                <a:cs typeface="微软雅黑" panose="020B0503020204020204" charset="-122"/>
              </a:defRPr>
            </a:defPPr>
            <a:lvl1pPr algn="l">
              <a:defRPr sz="2325" b="1">
                <a:solidFill>
                  <a:srgbClr val="2F5EB4"/>
                </a:solidFill>
                <a:latin typeface="微软雅黑" panose="020B0503020204020204" charset="-122"/>
                <a:ea typeface="微软雅黑" panose="020B0503020204020204" charset="-122"/>
                <a:cs typeface="微软雅黑" panose="020B0503020204020204" charset="-122"/>
              </a:defRPr>
            </a:lvl1pPr>
            <a:lvl2pPr algn="l">
              <a:defRPr sz="2325" b="1">
                <a:solidFill>
                  <a:srgbClr val="2F5EB4"/>
                </a:solidFill>
                <a:latin typeface="微软雅黑" panose="020B0503020204020204" charset="-122"/>
                <a:ea typeface="微软雅黑" panose="020B0503020204020204" charset="-122"/>
                <a:cs typeface="微软雅黑" panose="020B0503020204020204" charset="-122"/>
              </a:defRPr>
            </a:lvl2pPr>
            <a:lvl3pPr algn="l">
              <a:defRPr sz="2325" b="1">
                <a:solidFill>
                  <a:srgbClr val="2F5EB4"/>
                </a:solidFill>
                <a:latin typeface="微软雅黑" panose="020B0503020204020204" charset="-122"/>
                <a:ea typeface="微软雅黑" panose="020B0503020204020204" charset="-122"/>
                <a:cs typeface="微软雅黑" panose="020B0503020204020204" charset="-122"/>
              </a:defRPr>
            </a:lvl3pPr>
            <a:lvl4pPr algn="l">
              <a:defRPr sz="2325" b="1">
                <a:solidFill>
                  <a:srgbClr val="2F5EB4"/>
                </a:solidFill>
                <a:latin typeface="微软雅黑" panose="020B0503020204020204" charset="-122"/>
                <a:ea typeface="微软雅黑" panose="020B0503020204020204" charset="-122"/>
                <a:cs typeface="微软雅黑" panose="020B0503020204020204" charset="-122"/>
              </a:defRPr>
            </a:lvl4pPr>
            <a:lvl5pPr algn="l">
              <a:defRPr sz="2325" b="1">
                <a:solidFill>
                  <a:srgbClr val="2F5EB4"/>
                </a:solidFill>
                <a:latin typeface="微软雅黑" panose="020B0503020204020204" charset="-122"/>
                <a:ea typeface="微软雅黑" panose="020B0503020204020204" charset="-122"/>
                <a:cs typeface="微软雅黑" panose="020B0503020204020204" charset="-122"/>
              </a:defRPr>
            </a:lvl5pPr>
            <a:lvl6pPr algn="l">
              <a:defRPr sz="2325" b="1">
                <a:solidFill>
                  <a:srgbClr val="2F5EB4"/>
                </a:solidFill>
                <a:latin typeface="微软雅黑" panose="020B0503020204020204" charset="-122"/>
                <a:ea typeface="微软雅黑" panose="020B0503020204020204" charset="-122"/>
                <a:cs typeface="微软雅黑" panose="020B0503020204020204" charset="-122"/>
              </a:defRPr>
            </a:lvl6pPr>
            <a:lvl7pPr algn="l">
              <a:defRPr sz="2325" b="1">
                <a:solidFill>
                  <a:srgbClr val="2F5EB4"/>
                </a:solidFill>
                <a:latin typeface="微软雅黑" panose="020B0503020204020204" charset="-122"/>
                <a:ea typeface="微软雅黑" panose="020B0503020204020204" charset="-122"/>
                <a:cs typeface="微软雅黑" panose="020B0503020204020204" charset="-122"/>
              </a:defRPr>
            </a:lvl7pPr>
            <a:lvl8pPr algn="l">
              <a:defRPr sz="2325" b="1">
                <a:solidFill>
                  <a:srgbClr val="2F5EB4"/>
                </a:solidFill>
                <a:latin typeface="微软雅黑" panose="020B0503020204020204" charset="-122"/>
                <a:ea typeface="微软雅黑" panose="020B0503020204020204" charset="-122"/>
                <a:cs typeface="微软雅黑" panose="020B0503020204020204" charset="-122"/>
              </a:defRPr>
            </a:lvl8pPr>
            <a:lvl9pPr algn="l">
              <a:defRPr sz="2325" b="1">
                <a:solidFill>
                  <a:srgbClr val="2F5EB4"/>
                </a:solidFill>
                <a:latin typeface="微软雅黑" panose="020B0503020204020204" charset="-122"/>
                <a:ea typeface="微软雅黑" panose="020B0503020204020204" charset="-122"/>
                <a:cs typeface="微软雅黑" panose="020B0503020204020204" charset="-122"/>
              </a:defRPr>
            </a:lvl9pPr>
          </a:lstStyle>
          <a:p>
            <a:pPr algn="l">
              <a:defRPr sz="2325" b="1">
                <a:solidFill>
                  <a:srgbClr val="2F5EB4"/>
                </a:solidFill>
                <a:latin typeface="微软雅黑" panose="020B0503020204020204" charset="-122"/>
                <a:ea typeface="微软雅黑" panose="020B0503020204020204" charset="-122"/>
                <a:cs typeface="微软雅黑" panose="020B0503020204020204" charset="-122"/>
              </a:defRPr>
            </a:pPr>
            <a:r>
              <a:rPr sz="1860" b="1">
                <a:solidFill>
                  <a:srgbClr val="2F5EB4"/>
                </a:solidFill>
                <a:latin typeface="微软雅黑" panose="020B0503020204020204" charset="-122"/>
                <a:ea typeface="微软雅黑" panose="020B0503020204020204" charset="-122"/>
                <a:cs typeface="微软雅黑" panose="020B0503020204020204" charset="-122"/>
              </a:rPr>
              <a:t>LoRA Tuning</a:t>
            </a:r>
            <a:endParaRPr sz="1860" b="1">
              <a:solidFill>
                <a:srgbClr val="2F5EB4"/>
              </a:solidFill>
              <a:latin typeface="微软雅黑" panose="020B0503020204020204" charset="-122"/>
              <a:ea typeface="微软雅黑" panose="020B0503020204020204" charset="-122"/>
              <a:cs typeface="微软雅黑" panose="020B0503020204020204" charset="-122"/>
            </a:endParaRPr>
          </a:p>
        </p:txBody>
      </p:sp>
      <p:sp>
        <p:nvSpPr>
          <p:cNvPr id="8" name="Prompt说明"/>
          <p:cNvSpPr>
            <a:spLocks noGrp="1"/>
          </p:cNvSpPr>
          <p:nvPr/>
        </p:nvSpPr>
        <p:spPr>
          <a:xfrm>
            <a:off x="609600" y="2026920"/>
            <a:ext cx="3505200" cy="822960"/>
          </a:xfrm>
          <a:prstGeom prst="rect">
            <a:avLst/>
          </a:prstGeom>
          <a:noFill/>
          <a:ln w="0">
            <a:noFill/>
          </a:ln>
        </p:spPr>
        <p:txBody>
          <a:bodyPr wrap="none" lIns="0" tIns="0" rIns="0" bIns="0" anchor="ctr">
            <a:noAutofit/>
          </a:bodyPr>
          <a:lstStyle>
            <a:defPPr algn="l">
              <a:defRPr sz="2025" b="0">
                <a:solidFill>
                  <a:srgbClr val="111111"/>
                </a:solidFill>
                <a:latin typeface="微软雅黑" panose="020B0503020204020204" charset="-122"/>
                <a:ea typeface="微软雅黑" panose="020B0503020204020204" charset="-122"/>
                <a:cs typeface="微软雅黑" panose="020B0503020204020204" charset="-122"/>
              </a:defRPr>
            </a:defPPr>
            <a:lvl1pPr algn="l">
              <a:defRPr sz="2025" b="0">
                <a:solidFill>
                  <a:srgbClr val="111111"/>
                </a:solidFill>
                <a:latin typeface="微软雅黑" panose="020B0503020204020204" charset="-122"/>
                <a:ea typeface="微软雅黑" panose="020B0503020204020204" charset="-122"/>
                <a:cs typeface="微软雅黑" panose="020B0503020204020204" charset="-122"/>
              </a:defRPr>
            </a:lvl1pPr>
            <a:lvl2pPr algn="l">
              <a:defRPr sz="2025" b="0">
                <a:solidFill>
                  <a:srgbClr val="111111"/>
                </a:solidFill>
                <a:latin typeface="微软雅黑" panose="020B0503020204020204" charset="-122"/>
                <a:ea typeface="微软雅黑" panose="020B0503020204020204" charset="-122"/>
                <a:cs typeface="微软雅黑" panose="020B0503020204020204" charset="-122"/>
              </a:defRPr>
            </a:lvl2pPr>
            <a:lvl3pPr algn="l">
              <a:defRPr sz="2025" b="0">
                <a:solidFill>
                  <a:srgbClr val="111111"/>
                </a:solidFill>
                <a:latin typeface="微软雅黑" panose="020B0503020204020204" charset="-122"/>
                <a:ea typeface="微软雅黑" panose="020B0503020204020204" charset="-122"/>
                <a:cs typeface="微软雅黑" panose="020B0503020204020204" charset="-122"/>
              </a:defRPr>
            </a:lvl3pPr>
            <a:lvl4pPr algn="l">
              <a:defRPr sz="2025" b="0">
                <a:solidFill>
                  <a:srgbClr val="111111"/>
                </a:solidFill>
                <a:latin typeface="微软雅黑" panose="020B0503020204020204" charset="-122"/>
                <a:ea typeface="微软雅黑" panose="020B0503020204020204" charset="-122"/>
                <a:cs typeface="微软雅黑" panose="020B0503020204020204" charset="-122"/>
              </a:defRPr>
            </a:lvl4pPr>
            <a:lvl5pPr algn="l">
              <a:defRPr sz="2025" b="0">
                <a:solidFill>
                  <a:srgbClr val="111111"/>
                </a:solidFill>
                <a:latin typeface="微软雅黑" panose="020B0503020204020204" charset="-122"/>
                <a:ea typeface="微软雅黑" panose="020B0503020204020204" charset="-122"/>
                <a:cs typeface="微软雅黑" panose="020B0503020204020204" charset="-122"/>
              </a:defRPr>
            </a:lvl5pPr>
            <a:lvl6pPr algn="l">
              <a:defRPr sz="2025" b="0">
                <a:solidFill>
                  <a:srgbClr val="111111"/>
                </a:solidFill>
                <a:latin typeface="微软雅黑" panose="020B0503020204020204" charset="-122"/>
                <a:ea typeface="微软雅黑" panose="020B0503020204020204" charset="-122"/>
                <a:cs typeface="微软雅黑" panose="020B0503020204020204" charset="-122"/>
              </a:defRPr>
            </a:lvl6pPr>
            <a:lvl7pPr algn="l">
              <a:defRPr sz="2025" b="0">
                <a:solidFill>
                  <a:srgbClr val="111111"/>
                </a:solidFill>
                <a:latin typeface="微软雅黑" panose="020B0503020204020204" charset="-122"/>
                <a:ea typeface="微软雅黑" panose="020B0503020204020204" charset="-122"/>
                <a:cs typeface="微软雅黑" panose="020B0503020204020204" charset="-122"/>
              </a:defRPr>
            </a:lvl7pPr>
            <a:lvl8pPr algn="l">
              <a:defRPr sz="2025" b="0">
                <a:solidFill>
                  <a:srgbClr val="111111"/>
                </a:solidFill>
                <a:latin typeface="微软雅黑" panose="020B0503020204020204" charset="-122"/>
                <a:ea typeface="微软雅黑" panose="020B0503020204020204" charset="-122"/>
                <a:cs typeface="微软雅黑" panose="020B0503020204020204" charset="-122"/>
              </a:defRPr>
            </a:lvl8pPr>
            <a:lvl9pPr algn="l">
              <a:defRPr sz="2025" b="0">
                <a:solidFill>
                  <a:srgbClr val="111111"/>
                </a:solidFill>
                <a:latin typeface="微软雅黑" panose="020B0503020204020204" charset="-122"/>
                <a:ea typeface="微软雅黑" panose="020B0503020204020204" charset="-122"/>
                <a:cs typeface="微软雅黑" panose="020B0503020204020204" charset="-122"/>
              </a:defRPr>
            </a:lvl9pPr>
          </a:lstStyle>
          <a:p>
            <a:pPr algn="l">
              <a:defRPr sz="2025" b="0">
                <a:solidFill>
                  <a:srgbClr val="111111"/>
                </a:solidFill>
                <a:latin typeface="微软雅黑" panose="020B0503020204020204" charset="-122"/>
                <a:ea typeface="微软雅黑" panose="020B0503020204020204" charset="-122"/>
                <a:cs typeface="微软雅黑" panose="020B0503020204020204" charset="-122"/>
              </a:defRPr>
            </a:pPr>
            <a:r>
              <a:rPr sz="1620" b="0">
                <a:solidFill>
                  <a:srgbClr val="111111"/>
                </a:solidFill>
                <a:latin typeface="微软雅黑" panose="020B0503020204020204" charset="-122"/>
                <a:ea typeface="微软雅黑" panose="020B0503020204020204" charset="-122"/>
                <a:cs typeface="微软雅黑" panose="020B0503020204020204" charset="-122"/>
              </a:rPr>
              <a:t>添加可学习 Prompt Token，通过</a:t>
            </a:r>
            <a:endParaRPr sz="1620" b="0">
              <a:solidFill>
                <a:srgbClr val="111111"/>
              </a:solidFill>
              <a:latin typeface="微软雅黑" panose="020B0503020204020204" charset="-122"/>
              <a:ea typeface="微软雅黑" panose="020B0503020204020204" charset="-122"/>
              <a:cs typeface="微软雅黑" panose="020B0503020204020204" charset="-122"/>
            </a:endParaRPr>
          </a:p>
          <a:p>
            <a:pPr algn="l">
              <a:defRPr sz="2025" b="0">
                <a:solidFill>
                  <a:srgbClr val="111111"/>
                </a:solidFill>
                <a:latin typeface="微软雅黑" panose="020B0503020204020204" charset="-122"/>
                <a:ea typeface="微软雅黑" panose="020B0503020204020204" charset="-122"/>
                <a:cs typeface="微软雅黑" panose="020B0503020204020204" charset="-122"/>
              </a:defRPr>
            </a:pPr>
            <a:r>
              <a:rPr sz="1620" b="0">
                <a:solidFill>
                  <a:srgbClr val="111111"/>
                </a:solidFill>
                <a:latin typeface="微软雅黑" panose="020B0503020204020204" charset="-122"/>
                <a:ea typeface="微软雅黑" panose="020B0503020204020204" charset="-122"/>
                <a:cs typeface="微软雅黑" panose="020B0503020204020204" charset="-122"/>
              </a:rPr>
              <a:t>Transformer 内部注意力影响原有特征。</a:t>
            </a:r>
            <a:endParaRPr sz="1620" b="0">
              <a:solidFill>
                <a:srgbClr val="111111"/>
              </a:solidFill>
              <a:latin typeface="微软雅黑" panose="020B0503020204020204" charset="-122"/>
              <a:ea typeface="微软雅黑" panose="020B0503020204020204" charset="-122"/>
              <a:cs typeface="微软雅黑" panose="020B0503020204020204" charset="-122"/>
            </a:endParaRPr>
          </a:p>
        </p:txBody>
      </p:sp>
      <p:sp>
        <p:nvSpPr>
          <p:cNvPr id="9" name="Adapter说明"/>
          <p:cNvSpPr>
            <a:spLocks noGrp="1"/>
          </p:cNvSpPr>
          <p:nvPr/>
        </p:nvSpPr>
        <p:spPr>
          <a:xfrm>
            <a:off x="4495800" y="2026920"/>
            <a:ext cx="3505200" cy="822960"/>
          </a:xfrm>
          <a:prstGeom prst="rect">
            <a:avLst/>
          </a:prstGeom>
          <a:noFill/>
          <a:ln w="0">
            <a:noFill/>
          </a:ln>
        </p:spPr>
        <p:txBody>
          <a:bodyPr wrap="none" lIns="0" tIns="0" rIns="0" bIns="0" anchor="ctr">
            <a:noAutofit/>
          </a:bodyPr>
          <a:lstStyle>
            <a:defPPr algn="l">
              <a:defRPr sz="2025" b="0">
                <a:solidFill>
                  <a:srgbClr val="111111"/>
                </a:solidFill>
                <a:latin typeface="微软雅黑" panose="020B0503020204020204" charset="-122"/>
                <a:ea typeface="微软雅黑" panose="020B0503020204020204" charset="-122"/>
                <a:cs typeface="微软雅黑" panose="020B0503020204020204" charset="-122"/>
              </a:defRPr>
            </a:defPPr>
            <a:lvl1pPr algn="l">
              <a:defRPr sz="2025" b="0">
                <a:solidFill>
                  <a:srgbClr val="111111"/>
                </a:solidFill>
                <a:latin typeface="微软雅黑" panose="020B0503020204020204" charset="-122"/>
                <a:ea typeface="微软雅黑" panose="020B0503020204020204" charset="-122"/>
                <a:cs typeface="微软雅黑" panose="020B0503020204020204" charset="-122"/>
              </a:defRPr>
            </a:lvl1pPr>
            <a:lvl2pPr algn="l">
              <a:defRPr sz="2025" b="0">
                <a:solidFill>
                  <a:srgbClr val="111111"/>
                </a:solidFill>
                <a:latin typeface="微软雅黑" panose="020B0503020204020204" charset="-122"/>
                <a:ea typeface="微软雅黑" panose="020B0503020204020204" charset="-122"/>
                <a:cs typeface="微软雅黑" panose="020B0503020204020204" charset="-122"/>
              </a:defRPr>
            </a:lvl2pPr>
            <a:lvl3pPr algn="l">
              <a:defRPr sz="2025" b="0">
                <a:solidFill>
                  <a:srgbClr val="111111"/>
                </a:solidFill>
                <a:latin typeface="微软雅黑" panose="020B0503020204020204" charset="-122"/>
                <a:ea typeface="微软雅黑" panose="020B0503020204020204" charset="-122"/>
                <a:cs typeface="微软雅黑" panose="020B0503020204020204" charset="-122"/>
              </a:defRPr>
            </a:lvl3pPr>
            <a:lvl4pPr algn="l">
              <a:defRPr sz="2025" b="0">
                <a:solidFill>
                  <a:srgbClr val="111111"/>
                </a:solidFill>
                <a:latin typeface="微软雅黑" panose="020B0503020204020204" charset="-122"/>
                <a:ea typeface="微软雅黑" panose="020B0503020204020204" charset="-122"/>
                <a:cs typeface="微软雅黑" panose="020B0503020204020204" charset="-122"/>
              </a:defRPr>
            </a:lvl4pPr>
            <a:lvl5pPr algn="l">
              <a:defRPr sz="2025" b="0">
                <a:solidFill>
                  <a:srgbClr val="111111"/>
                </a:solidFill>
                <a:latin typeface="微软雅黑" panose="020B0503020204020204" charset="-122"/>
                <a:ea typeface="微软雅黑" panose="020B0503020204020204" charset="-122"/>
                <a:cs typeface="微软雅黑" panose="020B0503020204020204" charset="-122"/>
              </a:defRPr>
            </a:lvl5pPr>
            <a:lvl6pPr algn="l">
              <a:defRPr sz="2025" b="0">
                <a:solidFill>
                  <a:srgbClr val="111111"/>
                </a:solidFill>
                <a:latin typeface="微软雅黑" panose="020B0503020204020204" charset="-122"/>
                <a:ea typeface="微软雅黑" panose="020B0503020204020204" charset="-122"/>
                <a:cs typeface="微软雅黑" panose="020B0503020204020204" charset="-122"/>
              </a:defRPr>
            </a:lvl6pPr>
            <a:lvl7pPr algn="l">
              <a:defRPr sz="2025" b="0">
                <a:solidFill>
                  <a:srgbClr val="111111"/>
                </a:solidFill>
                <a:latin typeface="微软雅黑" panose="020B0503020204020204" charset="-122"/>
                <a:ea typeface="微软雅黑" panose="020B0503020204020204" charset="-122"/>
                <a:cs typeface="微软雅黑" panose="020B0503020204020204" charset="-122"/>
              </a:defRPr>
            </a:lvl7pPr>
            <a:lvl8pPr algn="l">
              <a:defRPr sz="2025" b="0">
                <a:solidFill>
                  <a:srgbClr val="111111"/>
                </a:solidFill>
                <a:latin typeface="微软雅黑" panose="020B0503020204020204" charset="-122"/>
                <a:ea typeface="微软雅黑" panose="020B0503020204020204" charset="-122"/>
                <a:cs typeface="微软雅黑" panose="020B0503020204020204" charset="-122"/>
              </a:defRPr>
            </a:lvl8pPr>
            <a:lvl9pPr algn="l">
              <a:defRPr sz="2025" b="0">
                <a:solidFill>
                  <a:srgbClr val="111111"/>
                </a:solidFill>
                <a:latin typeface="微软雅黑" panose="020B0503020204020204" charset="-122"/>
                <a:ea typeface="微软雅黑" panose="020B0503020204020204" charset="-122"/>
                <a:cs typeface="微软雅黑" panose="020B0503020204020204" charset="-122"/>
              </a:defRPr>
            </a:lvl9pPr>
          </a:lstStyle>
          <a:p>
            <a:pPr algn="l">
              <a:defRPr sz="2025" b="0">
                <a:solidFill>
                  <a:srgbClr val="111111"/>
                </a:solidFill>
                <a:latin typeface="微软雅黑" panose="020B0503020204020204" charset="-122"/>
                <a:ea typeface="微软雅黑" panose="020B0503020204020204" charset="-122"/>
                <a:cs typeface="微软雅黑" panose="020B0503020204020204" charset="-122"/>
              </a:defRPr>
            </a:pPr>
            <a:r>
              <a:rPr sz="1620" b="0">
                <a:solidFill>
                  <a:srgbClr val="111111"/>
                </a:solidFill>
                <a:latin typeface="微软雅黑" panose="020B0503020204020204" charset="-122"/>
                <a:ea typeface="微软雅黑" panose="020B0503020204020204" charset="-122"/>
                <a:cs typeface="微软雅黑" panose="020B0503020204020204" charset="-122"/>
              </a:rPr>
              <a:t>在 Transformer 子层旁并联可学习映射，</a:t>
            </a:r>
            <a:endParaRPr sz="1620" b="0">
              <a:solidFill>
                <a:srgbClr val="111111"/>
              </a:solidFill>
              <a:latin typeface="微软雅黑" panose="020B0503020204020204" charset="-122"/>
              <a:ea typeface="微软雅黑" panose="020B0503020204020204" charset="-122"/>
              <a:cs typeface="微软雅黑" panose="020B0503020204020204" charset="-122"/>
            </a:endParaRPr>
          </a:p>
          <a:p>
            <a:pPr algn="l">
              <a:defRPr sz="2025" b="0">
                <a:solidFill>
                  <a:srgbClr val="111111"/>
                </a:solidFill>
                <a:latin typeface="微软雅黑" panose="020B0503020204020204" charset="-122"/>
                <a:ea typeface="微软雅黑" panose="020B0503020204020204" charset="-122"/>
                <a:cs typeface="微软雅黑" panose="020B0503020204020204" charset="-122"/>
              </a:defRPr>
            </a:pPr>
            <a:r>
              <a:rPr sz="1620" b="0">
                <a:solidFill>
                  <a:srgbClr val="111111"/>
                </a:solidFill>
                <a:latin typeface="微软雅黑" panose="020B0503020204020204" charset="-122"/>
                <a:ea typeface="微软雅黑" panose="020B0503020204020204" charset="-122"/>
                <a:cs typeface="微软雅黑" panose="020B0503020204020204" charset="-122"/>
              </a:rPr>
              <a:t>通过残差修正已有特征。</a:t>
            </a:r>
            <a:endParaRPr sz="1620" b="0">
              <a:solidFill>
                <a:srgbClr val="111111"/>
              </a:solidFill>
              <a:latin typeface="微软雅黑" panose="020B0503020204020204" charset="-122"/>
              <a:ea typeface="微软雅黑" panose="020B0503020204020204" charset="-122"/>
              <a:cs typeface="微软雅黑" panose="020B0503020204020204" charset="-122"/>
            </a:endParaRPr>
          </a:p>
        </p:txBody>
      </p:sp>
      <p:sp>
        <p:nvSpPr>
          <p:cNvPr id="10" name="LoRA说明"/>
          <p:cNvSpPr>
            <a:spLocks noGrp="1"/>
          </p:cNvSpPr>
          <p:nvPr/>
        </p:nvSpPr>
        <p:spPr>
          <a:xfrm>
            <a:off x="8382000" y="2026920"/>
            <a:ext cx="3276600" cy="822960"/>
          </a:xfrm>
          <a:prstGeom prst="rect">
            <a:avLst/>
          </a:prstGeom>
          <a:noFill/>
          <a:ln w="0">
            <a:noFill/>
          </a:ln>
        </p:spPr>
        <p:txBody>
          <a:bodyPr wrap="none" lIns="0" tIns="0" rIns="0" bIns="0" anchor="ctr">
            <a:noAutofit/>
          </a:bodyPr>
          <a:lstStyle>
            <a:defPPr algn="l">
              <a:defRPr sz="2025" b="0">
                <a:solidFill>
                  <a:srgbClr val="111111"/>
                </a:solidFill>
                <a:latin typeface="微软雅黑" panose="020B0503020204020204" charset="-122"/>
                <a:ea typeface="微软雅黑" panose="020B0503020204020204" charset="-122"/>
                <a:cs typeface="微软雅黑" panose="020B0503020204020204" charset="-122"/>
              </a:defRPr>
            </a:defPPr>
            <a:lvl1pPr algn="l">
              <a:defRPr sz="2025" b="0">
                <a:solidFill>
                  <a:srgbClr val="111111"/>
                </a:solidFill>
                <a:latin typeface="微软雅黑" panose="020B0503020204020204" charset="-122"/>
                <a:ea typeface="微软雅黑" panose="020B0503020204020204" charset="-122"/>
                <a:cs typeface="微软雅黑" panose="020B0503020204020204" charset="-122"/>
              </a:defRPr>
            </a:lvl1pPr>
            <a:lvl2pPr algn="l">
              <a:defRPr sz="2025" b="0">
                <a:solidFill>
                  <a:srgbClr val="111111"/>
                </a:solidFill>
                <a:latin typeface="微软雅黑" panose="020B0503020204020204" charset="-122"/>
                <a:ea typeface="微软雅黑" panose="020B0503020204020204" charset="-122"/>
                <a:cs typeface="微软雅黑" panose="020B0503020204020204" charset="-122"/>
              </a:defRPr>
            </a:lvl2pPr>
            <a:lvl3pPr algn="l">
              <a:defRPr sz="2025" b="0">
                <a:solidFill>
                  <a:srgbClr val="111111"/>
                </a:solidFill>
                <a:latin typeface="微软雅黑" panose="020B0503020204020204" charset="-122"/>
                <a:ea typeface="微软雅黑" panose="020B0503020204020204" charset="-122"/>
                <a:cs typeface="微软雅黑" panose="020B0503020204020204" charset="-122"/>
              </a:defRPr>
            </a:lvl3pPr>
            <a:lvl4pPr algn="l">
              <a:defRPr sz="2025" b="0">
                <a:solidFill>
                  <a:srgbClr val="111111"/>
                </a:solidFill>
                <a:latin typeface="微软雅黑" panose="020B0503020204020204" charset="-122"/>
                <a:ea typeface="微软雅黑" panose="020B0503020204020204" charset="-122"/>
                <a:cs typeface="微软雅黑" panose="020B0503020204020204" charset="-122"/>
              </a:defRPr>
            </a:lvl4pPr>
            <a:lvl5pPr algn="l">
              <a:defRPr sz="2025" b="0">
                <a:solidFill>
                  <a:srgbClr val="111111"/>
                </a:solidFill>
                <a:latin typeface="微软雅黑" panose="020B0503020204020204" charset="-122"/>
                <a:ea typeface="微软雅黑" panose="020B0503020204020204" charset="-122"/>
                <a:cs typeface="微软雅黑" panose="020B0503020204020204" charset="-122"/>
              </a:defRPr>
            </a:lvl5pPr>
            <a:lvl6pPr algn="l">
              <a:defRPr sz="2025" b="0">
                <a:solidFill>
                  <a:srgbClr val="111111"/>
                </a:solidFill>
                <a:latin typeface="微软雅黑" panose="020B0503020204020204" charset="-122"/>
                <a:ea typeface="微软雅黑" panose="020B0503020204020204" charset="-122"/>
                <a:cs typeface="微软雅黑" panose="020B0503020204020204" charset="-122"/>
              </a:defRPr>
            </a:lvl6pPr>
            <a:lvl7pPr algn="l">
              <a:defRPr sz="2025" b="0">
                <a:solidFill>
                  <a:srgbClr val="111111"/>
                </a:solidFill>
                <a:latin typeface="微软雅黑" panose="020B0503020204020204" charset="-122"/>
                <a:ea typeface="微软雅黑" panose="020B0503020204020204" charset="-122"/>
                <a:cs typeface="微软雅黑" panose="020B0503020204020204" charset="-122"/>
              </a:defRPr>
            </a:lvl7pPr>
            <a:lvl8pPr algn="l">
              <a:defRPr sz="2025" b="0">
                <a:solidFill>
                  <a:srgbClr val="111111"/>
                </a:solidFill>
                <a:latin typeface="微软雅黑" panose="020B0503020204020204" charset="-122"/>
                <a:ea typeface="微软雅黑" panose="020B0503020204020204" charset="-122"/>
                <a:cs typeface="微软雅黑" panose="020B0503020204020204" charset="-122"/>
              </a:defRPr>
            </a:lvl8pPr>
            <a:lvl9pPr algn="l">
              <a:defRPr sz="2025" b="0">
                <a:solidFill>
                  <a:srgbClr val="111111"/>
                </a:solidFill>
                <a:latin typeface="微软雅黑" panose="020B0503020204020204" charset="-122"/>
                <a:ea typeface="微软雅黑" panose="020B0503020204020204" charset="-122"/>
                <a:cs typeface="微软雅黑" panose="020B0503020204020204" charset="-122"/>
              </a:defRPr>
            </a:lvl9pPr>
          </a:lstStyle>
          <a:p>
            <a:pPr algn="l">
              <a:defRPr sz="2025" b="0">
                <a:solidFill>
                  <a:srgbClr val="111111"/>
                </a:solidFill>
                <a:latin typeface="微软雅黑" panose="020B0503020204020204" charset="-122"/>
                <a:ea typeface="微软雅黑" panose="020B0503020204020204" charset="-122"/>
                <a:cs typeface="微软雅黑" panose="020B0503020204020204" charset="-122"/>
              </a:defRPr>
            </a:pPr>
            <a:r>
              <a:rPr sz="1620" b="0">
                <a:solidFill>
                  <a:srgbClr val="111111"/>
                </a:solidFill>
                <a:latin typeface="微软雅黑" panose="020B0503020204020204" charset="-122"/>
                <a:ea typeface="微软雅黑" panose="020B0503020204020204" charset="-122"/>
                <a:cs typeface="微软雅黑" panose="020B0503020204020204" charset="-122"/>
              </a:rPr>
              <a:t>冻结原有权重，以低秩矩阵 A、B</a:t>
            </a:r>
            <a:endParaRPr sz="1620" b="0">
              <a:solidFill>
                <a:srgbClr val="111111"/>
              </a:solidFill>
              <a:latin typeface="微软雅黑" panose="020B0503020204020204" charset="-122"/>
              <a:ea typeface="微软雅黑" panose="020B0503020204020204" charset="-122"/>
              <a:cs typeface="微软雅黑" panose="020B0503020204020204" charset="-122"/>
            </a:endParaRPr>
          </a:p>
          <a:p>
            <a:pPr algn="l">
              <a:defRPr sz="2025" b="0">
                <a:solidFill>
                  <a:srgbClr val="111111"/>
                </a:solidFill>
                <a:latin typeface="微软雅黑" panose="020B0503020204020204" charset="-122"/>
                <a:ea typeface="微软雅黑" panose="020B0503020204020204" charset="-122"/>
                <a:cs typeface="微软雅黑" panose="020B0503020204020204" charset="-122"/>
              </a:defRPr>
            </a:pPr>
            <a:r>
              <a:rPr sz="1620" b="0">
                <a:solidFill>
                  <a:srgbClr val="111111"/>
                </a:solidFill>
                <a:latin typeface="微软雅黑" panose="020B0503020204020204" charset="-122"/>
                <a:ea typeface="微软雅黑" panose="020B0503020204020204" charset="-122"/>
                <a:cs typeface="微软雅黑" panose="020B0503020204020204" charset="-122"/>
              </a:rPr>
              <a:t>学习权重增量，通过相加调整输出。</a:t>
            </a:r>
            <a:endParaRPr sz="1620" b="0">
              <a:solidFill>
                <a:srgbClr val="111111"/>
              </a:solidFill>
              <a:latin typeface="微软雅黑" panose="020B0503020204020204" charset="-122"/>
              <a:ea typeface="微软雅黑" panose="020B0503020204020204" charset="-122"/>
              <a:cs typeface="微软雅黑" panose="020B0503020204020204" charset="-122"/>
            </a:endParaRPr>
          </a:p>
        </p:txBody>
      </p:sp>
      <p:sp>
        <p:nvSpPr>
          <p:cNvPr id="11" name="图像或文本Token"/>
          <p:cNvSpPr>
            <a:spLocks noGrp="1"/>
          </p:cNvSpPr>
          <p:nvPr/>
        </p:nvSpPr>
        <p:spPr>
          <a:xfrm>
            <a:off x="609600" y="3154680"/>
            <a:ext cx="2362200" cy="548640"/>
          </a:xfrm>
          <a:prstGeom prst="rect">
            <a:avLst/>
          </a:prstGeom>
          <a:solidFill>
            <a:srgbClr val="F6F7FA"/>
          </a:solidFill>
          <a:ln w="11906">
            <a:solidFill>
              <a:srgbClr val="3465CD"/>
            </a:solidFill>
            <a:prstDash val="solid"/>
          </a:ln>
        </p:spPr>
        <p:txBody>
          <a:bodyPr wrap="none" lIns="30480" tIns="30480" rIns="30480" bIns="30480" anchor="ctr">
            <a:noAutofit/>
          </a:bodyPr>
          <a:lstStyle>
            <a:defPPr algn="ctr">
              <a:defRPr sz="1800" b="0">
                <a:solidFill>
                  <a:srgbClr val="111111"/>
                </a:solidFill>
                <a:latin typeface="微软雅黑" panose="020B0503020204020204" charset="-122"/>
                <a:ea typeface="微软雅黑" panose="020B0503020204020204" charset="-122"/>
                <a:cs typeface="微软雅黑" panose="020B0503020204020204" charset="-122"/>
              </a:defRPr>
            </a:defPPr>
            <a:lvl1pPr algn="ctr">
              <a:defRPr sz="1800" b="0">
                <a:solidFill>
                  <a:srgbClr val="111111"/>
                </a:solidFill>
                <a:latin typeface="微软雅黑" panose="020B0503020204020204" charset="-122"/>
                <a:ea typeface="微软雅黑" panose="020B0503020204020204" charset="-122"/>
                <a:cs typeface="微软雅黑" panose="020B0503020204020204" charset="-122"/>
              </a:defRPr>
            </a:lvl1pPr>
            <a:lvl2pPr algn="ctr">
              <a:defRPr sz="1800" b="0">
                <a:solidFill>
                  <a:srgbClr val="111111"/>
                </a:solidFill>
                <a:latin typeface="微软雅黑" panose="020B0503020204020204" charset="-122"/>
                <a:ea typeface="微软雅黑" panose="020B0503020204020204" charset="-122"/>
                <a:cs typeface="微软雅黑" panose="020B0503020204020204" charset="-122"/>
              </a:defRPr>
            </a:lvl2pPr>
            <a:lvl3pPr algn="ctr">
              <a:defRPr sz="1800" b="0">
                <a:solidFill>
                  <a:srgbClr val="111111"/>
                </a:solidFill>
                <a:latin typeface="微软雅黑" panose="020B0503020204020204" charset="-122"/>
                <a:ea typeface="微软雅黑" panose="020B0503020204020204" charset="-122"/>
                <a:cs typeface="微软雅黑" panose="020B0503020204020204" charset="-122"/>
              </a:defRPr>
            </a:lvl3pPr>
            <a:lvl4pPr algn="ctr">
              <a:defRPr sz="1800" b="0">
                <a:solidFill>
                  <a:srgbClr val="111111"/>
                </a:solidFill>
                <a:latin typeface="微软雅黑" panose="020B0503020204020204" charset="-122"/>
                <a:ea typeface="微软雅黑" panose="020B0503020204020204" charset="-122"/>
                <a:cs typeface="微软雅黑" panose="020B0503020204020204" charset="-122"/>
              </a:defRPr>
            </a:lvl4pPr>
            <a:lvl5pPr algn="ctr">
              <a:defRPr sz="1800" b="0">
                <a:solidFill>
                  <a:srgbClr val="111111"/>
                </a:solidFill>
                <a:latin typeface="微软雅黑" panose="020B0503020204020204" charset="-122"/>
                <a:ea typeface="微软雅黑" panose="020B0503020204020204" charset="-122"/>
                <a:cs typeface="微软雅黑" panose="020B0503020204020204" charset="-122"/>
              </a:defRPr>
            </a:lvl5pPr>
            <a:lvl6pPr algn="ctr">
              <a:defRPr sz="1800" b="0">
                <a:solidFill>
                  <a:srgbClr val="111111"/>
                </a:solidFill>
                <a:latin typeface="微软雅黑" panose="020B0503020204020204" charset="-122"/>
                <a:ea typeface="微软雅黑" panose="020B0503020204020204" charset="-122"/>
                <a:cs typeface="微软雅黑" panose="020B0503020204020204" charset="-122"/>
              </a:defRPr>
            </a:lvl6pPr>
            <a:lvl7pPr algn="ctr">
              <a:defRPr sz="1800" b="0">
                <a:solidFill>
                  <a:srgbClr val="111111"/>
                </a:solidFill>
                <a:latin typeface="微软雅黑" panose="020B0503020204020204" charset="-122"/>
                <a:ea typeface="微软雅黑" panose="020B0503020204020204" charset="-122"/>
                <a:cs typeface="微软雅黑" panose="020B0503020204020204" charset="-122"/>
              </a:defRPr>
            </a:lvl7pPr>
            <a:lvl8pPr algn="ctr">
              <a:defRPr sz="1800" b="0">
                <a:solidFill>
                  <a:srgbClr val="111111"/>
                </a:solidFill>
                <a:latin typeface="微软雅黑" panose="020B0503020204020204" charset="-122"/>
                <a:ea typeface="微软雅黑" panose="020B0503020204020204" charset="-122"/>
                <a:cs typeface="微软雅黑" panose="020B0503020204020204" charset="-122"/>
              </a:defRPr>
            </a:lvl8pPr>
            <a:lvl9pPr algn="ctr">
              <a:defRPr sz="1800" b="0">
                <a:solidFill>
                  <a:srgbClr val="111111"/>
                </a:solidFill>
                <a:latin typeface="微软雅黑" panose="020B0503020204020204" charset="-122"/>
                <a:ea typeface="微软雅黑" panose="020B0503020204020204" charset="-122"/>
                <a:cs typeface="微软雅黑" panose="020B0503020204020204" charset="-122"/>
              </a:defRPr>
            </a:lvl9pPr>
          </a:lstStyle>
          <a:p>
            <a:pPr algn="ctr">
              <a:defRPr sz="1800" b="0">
                <a:solidFill>
                  <a:srgbClr val="111111"/>
                </a:solidFill>
                <a:latin typeface="微软雅黑" panose="020B0503020204020204" charset="-122"/>
                <a:ea typeface="微软雅黑" panose="020B0503020204020204" charset="-122"/>
                <a:cs typeface="微软雅黑" panose="020B0503020204020204" charset="-122"/>
              </a:defRPr>
            </a:pPr>
            <a:r>
              <a:rPr sz="1440" b="0">
                <a:solidFill>
                  <a:srgbClr val="111111"/>
                </a:solidFill>
                <a:latin typeface="微软雅黑" panose="020B0503020204020204" charset="-122"/>
                <a:ea typeface="微软雅黑" panose="020B0503020204020204" charset="-122"/>
                <a:cs typeface="微软雅黑" panose="020B0503020204020204" charset="-122"/>
              </a:rPr>
              <a:t>图像 Patch / 文本 Token</a:t>
            </a:r>
            <a:endParaRPr sz="1440" b="0">
              <a:solidFill>
                <a:srgbClr val="111111"/>
              </a:solidFill>
              <a:latin typeface="微软雅黑" panose="020B0503020204020204" charset="-122"/>
              <a:ea typeface="微软雅黑" panose="020B0503020204020204" charset="-122"/>
              <a:cs typeface="微软雅黑" panose="020B0503020204020204" charset="-122"/>
            </a:endParaRPr>
          </a:p>
        </p:txBody>
      </p:sp>
      <p:sp>
        <p:nvSpPr>
          <p:cNvPr id="12" name="可学习Prompt"/>
          <p:cNvSpPr>
            <a:spLocks noGrp="1"/>
          </p:cNvSpPr>
          <p:nvPr/>
        </p:nvSpPr>
        <p:spPr>
          <a:xfrm>
            <a:off x="3093720" y="3154680"/>
            <a:ext cx="868680" cy="548640"/>
          </a:xfrm>
          <a:prstGeom prst="rect">
            <a:avLst/>
          </a:prstGeom>
          <a:solidFill>
            <a:srgbClr val="E8EEF7"/>
          </a:solidFill>
          <a:ln w="11906">
            <a:solidFill>
              <a:srgbClr val="3465CD"/>
            </a:solidFill>
            <a:prstDash val="solid"/>
          </a:ln>
        </p:spPr>
        <p:txBody>
          <a:bodyPr wrap="none" lIns="30480" tIns="30480" rIns="30480" bIns="30480" anchor="ctr">
            <a:noAutofit/>
          </a:bodyPr>
          <a:lstStyle>
            <a:defPPr algn="ctr">
              <a:defRPr sz="1950" b="1">
                <a:solidFill>
                  <a:srgbClr val="111111"/>
                </a:solidFill>
                <a:latin typeface="微软雅黑" panose="020B0503020204020204" charset="-122"/>
                <a:ea typeface="微软雅黑" panose="020B0503020204020204" charset="-122"/>
                <a:cs typeface="微软雅黑" panose="020B0503020204020204" charset="-122"/>
              </a:defRPr>
            </a:defPPr>
            <a:lvl1pPr algn="ctr">
              <a:defRPr sz="1950" b="1">
                <a:solidFill>
                  <a:srgbClr val="111111"/>
                </a:solidFill>
                <a:latin typeface="微软雅黑" panose="020B0503020204020204" charset="-122"/>
                <a:ea typeface="微软雅黑" panose="020B0503020204020204" charset="-122"/>
                <a:cs typeface="微软雅黑" panose="020B0503020204020204" charset="-122"/>
              </a:defRPr>
            </a:lvl1pPr>
            <a:lvl2pPr algn="ctr">
              <a:defRPr sz="1950" b="1">
                <a:solidFill>
                  <a:srgbClr val="111111"/>
                </a:solidFill>
                <a:latin typeface="微软雅黑" panose="020B0503020204020204" charset="-122"/>
                <a:ea typeface="微软雅黑" panose="020B0503020204020204" charset="-122"/>
                <a:cs typeface="微软雅黑" panose="020B0503020204020204" charset="-122"/>
              </a:defRPr>
            </a:lvl2pPr>
            <a:lvl3pPr algn="ctr">
              <a:defRPr sz="1950" b="1">
                <a:solidFill>
                  <a:srgbClr val="111111"/>
                </a:solidFill>
                <a:latin typeface="微软雅黑" panose="020B0503020204020204" charset="-122"/>
                <a:ea typeface="微软雅黑" panose="020B0503020204020204" charset="-122"/>
                <a:cs typeface="微软雅黑" panose="020B0503020204020204" charset="-122"/>
              </a:defRPr>
            </a:lvl3pPr>
            <a:lvl4pPr algn="ctr">
              <a:defRPr sz="1950" b="1">
                <a:solidFill>
                  <a:srgbClr val="111111"/>
                </a:solidFill>
                <a:latin typeface="微软雅黑" panose="020B0503020204020204" charset="-122"/>
                <a:ea typeface="微软雅黑" panose="020B0503020204020204" charset="-122"/>
                <a:cs typeface="微软雅黑" panose="020B0503020204020204" charset="-122"/>
              </a:defRPr>
            </a:lvl4pPr>
            <a:lvl5pPr algn="ctr">
              <a:defRPr sz="1950" b="1">
                <a:solidFill>
                  <a:srgbClr val="111111"/>
                </a:solidFill>
                <a:latin typeface="微软雅黑" panose="020B0503020204020204" charset="-122"/>
                <a:ea typeface="微软雅黑" panose="020B0503020204020204" charset="-122"/>
                <a:cs typeface="微软雅黑" panose="020B0503020204020204" charset="-122"/>
              </a:defRPr>
            </a:lvl5pPr>
            <a:lvl6pPr algn="ctr">
              <a:defRPr sz="1950" b="1">
                <a:solidFill>
                  <a:srgbClr val="111111"/>
                </a:solidFill>
                <a:latin typeface="微软雅黑" panose="020B0503020204020204" charset="-122"/>
                <a:ea typeface="微软雅黑" panose="020B0503020204020204" charset="-122"/>
                <a:cs typeface="微软雅黑" panose="020B0503020204020204" charset="-122"/>
              </a:defRPr>
            </a:lvl6pPr>
            <a:lvl7pPr algn="ctr">
              <a:defRPr sz="1950" b="1">
                <a:solidFill>
                  <a:srgbClr val="111111"/>
                </a:solidFill>
                <a:latin typeface="微软雅黑" panose="020B0503020204020204" charset="-122"/>
                <a:ea typeface="微软雅黑" panose="020B0503020204020204" charset="-122"/>
                <a:cs typeface="微软雅黑" panose="020B0503020204020204" charset="-122"/>
              </a:defRPr>
            </a:lvl7pPr>
            <a:lvl8pPr algn="ctr">
              <a:defRPr sz="1950" b="1">
                <a:solidFill>
                  <a:srgbClr val="111111"/>
                </a:solidFill>
                <a:latin typeface="微软雅黑" panose="020B0503020204020204" charset="-122"/>
                <a:ea typeface="微软雅黑" panose="020B0503020204020204" charset="-122"/>
                <a:cs typeface="微软雅黑" panose="020B0503020204020204" charset="-122"/>
              </a:defRPr>
            </a:lvl8pPr>
            <a:lvl9pPr algn="ctr">
              <a:defRPr sz="1950" b="1">
                <a:solidFill>
                  <a:srgbClr val="111111"/>
                </a:solidFill>
                <a:latin typeface="微软雅黑" panose="020B0503020204020204" charset="-122"/>
                <a:ea typeface="微软雅黑" panose="020B0503020204020204" charset="-122"/>
                <a:cs typeface="微软雅黑" panose="020B0503020204020204" charset="-122"/>
              </a:defRPr>
            </a:lvl9pPr>
          </a:lstStyle>
          <a:p>
            <a:pPr algn="ctr">
              <a:defRPr sz="1950" b="1">
                <a:solidFill>
                  <a:srgbClr val="111111"/>
                </a:solidFill>
                <a:latin typeface="微软雅黑" panose="020B0503020204020204" charset="-122"/>
                <a:ea typeface="微软雅黑" panose="020B0503020204020204" charset="-122"/>
                <a:cs typeface="微软雅黑" panose="020B0503020204020204" charset="-122"/>
              </a:defRPr>
            </a:pPr>
            <a:r>
              <a:rPr sz="1560" b="1">
                <a:solidFill>
                  <a:srgbClr val="111111"/>
                </a:solidFill>
                <a:latin typeface="微软雅黑" panose="020B0503020204020204" charset="-122"/>
                <a:ea typeface="微软雅黑" panose="020B0503020204020204" charset="-122"/>
                <a:cs typeface="微软雅黑" panose="020B0503020204020204" charset="-122"/>
              </a:rPr>
              <a:t>Prompt</a:t>
            </a:r>
            <a:endParaRPr sz="1560" b="1">
              <a:solidFill>
                <a:srgbClr val="111111"/>
              </a:solidFill>
              <a:latin typeface="微软雅黑" panose="020B0503020204020204" charset="-122"/>
              <a:ea typeface="微软雅黑" panose="020B0503020204020204" charset="-122"/>
              <a:cs typeface="微软雅黑" panose="020B0503020204020204" charset="-122"/>
            </a:endParaRPr>
          </a:p>
        </p:txBody>
      </p:sp>
      <p:sp>
        <p:nvSpPr>
          <p:cNvPr id="14" name="冻结Transformer"/>
          <p:cNvSpPr>
            <a:spLocks noGrp="1"/>
          </p:cNvSpPr>
          <p:nvPr/>
        </p:nvSpPr>
        <p:spPr>
          <a:xfrm>
            <a:off x="1409700" y="4251960"/>
            <a:ext cx="2438400" cy="594360"/>
          </a:xfrm>
          <a:prstGeom prst="rect">
            <a:avLst/>
          </a:prstGeom>
          <a:solidFill>
            <a:srgbClr val="F6F7FA"/>
          </a:solidFill>
          <a:ln w="11906">
            <a:solidFill>
              <a:srgbClr val="3465CD"/>
            </a:solidFill>
            <a:prstDash val="solid"/>
          </a:ln>
        </p:spPr>
        <p:txBody>
          <a:bodyPr wrap="none" lIns="30480" tIns="30480" rIns="30480" bIns="30480" anchor="ctr">
            <a:noAutofit/>
          </a:bodyPr>
          <a:lstStyle>
            <a:defPPr algn="ctr">
              <a:defRPr sz="2100" b="0">
                <a:solidFill>
                  <a:srgbClr val="111111"/>
                </a:solidFill>
                <a:latin typeface="微软雅黑" panose="020B0503020204020204" charset="-122"/>
                <a:ea typeface="微软雅黑" panose="020B0503020204020204" charset="-122"/>
                <a:cs typeface="微软雅黑" panose="020B0503020204020204" charset="-122"/>
              </a:defRPr>
            </a:defPPr>
            <a:lvl1pPr algn="ctr">
              <a:defRPr sz="2100" b="0">
                <a:solidFill>
                  <a:srgbClr val="111111"/>
                </a:solidFill>
                <a:latin typeface="微软雅黑" panose="020B0503020204020204" charset="-122"/>
                <a:ea typeface="微软雅黑" panose="020B0503020204020204" charset="-122"/>
                <a:cs typeface="微软雅黑" panose="020B0503020204020204" charset="-122"/>
              </a:defRPr>
            </a:lvl1pPr>
            <a:lvl2pPr algn="ctr">
              <a:defRPr sz="2100" b="0">
                <a:solidFill>
                  <a:srgbClr val="111111"/>
                </a:solidFill>
                <a:latin typeface="微软雅黑" panose="020B0503020204020204" charset="-122"/>
                <a:ea typeface="微软雅黑" panose="020B0503020204020204" charset="-122"/>
                <a:cs typeface="微软雅黑" panose="020B0503020204020204" charset="-122"/>
              </a:defRPr>
            </a:lvl2pPr>
            <a:lvl3pPr algn="ctr">
              <a:defRPr sz="2100" b="0">
                <a:solidFill>
                  <a:srgbClr val="111111"/>
                </a:solidFill>
                <a:latin typeface="微软雅黑" panose="020B0503020204020204" charset="-122"/>
                <a:ea typeface="微软雅黑" panose="020B0503020204020204" charset="-122"/>
                <a:cs typeface="微软雅黑" panose="020B0503020204020204" charset="-122"/>
              </a:defRPr>
            </a:lvl3pPr>
            <a:lvl4pPr algn="ctr">
              <a:defRPr sz="2100" b="0">
                <a:solidFill>
                  <a:srgbClr val="111111"/>
                </a:solidFill>
                <a:latin typeface="微软雅黑" panose="020B0503020204020204" charset="-122"/>
                <a:ea typeface="微软雅黑" panose="020B0503020204020204" charset="-122"/>
                <a:cs typeface="微软雅黑" panose="020B0503020204020204" charset="-122"/>
              </a:defRPr>
            </a:lvl4pPr>
            <a:lvl5pPr algn="ctr">
              <a:defRPr sz="2100" b="0">
                <a:solidFill>
                  <a:srgbClr val="111111"/>
                </a:solidFill>
                <a:latin typeface="微软雅黑" panose="020B0503020204020204" charset="-122"/>
                <a:ea typeface="微软雅黑" panose="020B0503020204020204" charset="-122"/>
                <a:cs typeface="微软雅黑" panose="020B0503020204020204" charset="-122"/>
              </a:defRPr>
            </a:lvl5pPr>
            <a:lvl6pPr algn="ctr">
              <a:defRPr sz="2100" b="0">
                <a:solidFill>
                  <a:srgbClr val="111111"/>
                </a:solidFill>
                <a:latin typeface="微软雅黑" panose="020B0503020204020204" charset="-122"/>
                <a:ea typeface="微软雅黑" panose="020B0503020204020204" charset="-122"/>
                <a:cs typeface="微软雅黑" panose="020B0503020204020204" charset="-122"/>
              </a:defRPr>
            </a:lvl6pPr>
            <a:lvl7pPr algn="ctr">
              <a:defRPr sz="2100" b="0">
                <a:solidFill>
                  <a:srgbClr val="111111"/>
                </a:solidFill>
                <a:latin typeface="微软雅黑" panose="020B0503020204020204" charset="-122"/>
                <a:ea typeface="微软雅黑" panose="020B0503020204020204" charset="-122"/>
                <a:cs typeface="微软雅黑" panose="020B0503020204020204" charset="-122"/>
              </a:defRPr>
            </a:lvl7pPr>
            <a:lvl8pPr algn="ctr">
              <a:defRPr sz="2100" b="0">
                <a:solidFill>
                  <a:srgbClr val="111111"/>
                </a:solidFill>
                <a:latin typeface="微软雅黑" panose="020B0503020204020204" charset="-122"/>
                <a:ea typeface="微软雅黑" panose="020B0503020204020204" charset="-122"/>
                <a:cs typeface="微软雅黑" panose="020B0503020204020204" charset="-122"/>
              </a:defRPr>
            </a:lvl8pPr>
            <a:lvl9pPr algn="ctr">
              <a:defRPr sz="2100" b="0">
                <a:solidFill>
                  <a:srgbClr val="111111"/>
                </a:solidFill>
                <a:latin typeface="微软雅黑" panose="020B0503020204020204" charset="-122"/>
                <a:ea typeface="微软雅黑" panose="020B0503020204020204" charset="-122"/>
                <a:cs typeface="微软雅黑" panose="020B0503020204020204" charset="-122"/>
              </a:defRPr>
            </a:lvl9pPr>
          </a:lstStyle>
          <a:p>
            <a:pPr algn="ctr">
              <a:defRPr sz="2100" b="0">
                <a:solidFill>
                  <a:srgbClr val="111111"/>
                </a:solidFill>
                <a:latin typeface="微软雅黑" panose="020B0503020204020204" charset="-122"/>
                <a:ea typeface="微软雅黑" panose="020B0503020204020204" charset="-122"/>
                <a:cs typeface="微软雅黑" panose="020B0503020204020204" charset="-122"/>
              </a:defRPr>
            </a:pPr>
            <a:r>
              <a:rPr sz="1680" b="0">
                <a:solidFill>
                  <a:srgbClr val="111111"/>
                </a:solidFill>
                <a:latin typeface="微软雅黑" panose="020B0503020204020204" charset="-122"/>
                <a:ea typeface="微软雅黑" panose="020B0503020204020204" charset="-122"/>
                <a:cs typeface="微软雅黑" panose="020B0503020204020204" charset="-122"/>
              </a:rPr>
              <a:t>冻结 Transformer</a:t>
            </a:r>
            <a:endParaRPr sz="1680" b="0">
              <a:solidFill>
                <a:srgbClr val="111111"/>
              </a:solidFill>
              <a:latin typeface="微软雅黑" panose="020B0503020204020204" charset="-122"/>
              <a:ea typeface="微软雅黑" panose="020B0503020204020204" charset="-122"/>
              <a:cs typeface="微软雅黑" panose="020B0503020204020204" charset="-122"/>
            </a:endParaRPr>
          </a:p>
        </p:txBody>
      </p:sp>
      <p:sp>
        <p:nvSpPr>
          <p:cNvPr id="16" name="Adapter输入"/>
          <p:cNvSpPr>
            <a:spLocks noGrp="1"/>
          </p:cNvSpPr>
          <p:nvPr/>
        </p:nvSpPr>
        <p:spPr>
          <a:xfrm>
            <a:off x="5242560" y="3154680"/>
            <a:ext cx="1905000" cy="548640"/>
          </a:xfrm>
          <a:prstGeom prst="rect">
            <a:avLst/>
          </a:prstGeom>
          <a:solidFill>
            <a:srgbClr val="F6F7FA"/>
          </a:solidFill>
          <a:ln w="11906">
            <a:solidFill>
              <a:srgbClr val="3465CD"/>
            </a:solidFill>
            <a:prstDash val="solid"/>
          </a:ln>
        </p:spPr>
        <p:txBody>
          <a:bodyPr wrap="none" lIns="30480" tIns="30480" rIns="30480" bIns="30480" anchor="ctr">
            <a:noAutofit/>
          </a:bodyPr>
          <a:lstStyle>
            <a:defPPr algn="ctr">
              <a:defRPr sz="2025" b="0">
                <a:solidFill>
                  <a:srgbClr val="111111"/>
                </a:solidFill>
                <a:latin typeface="微软雅黑" panose="020B0503020204020204" charset="-122"/>
                <a:ea typeface="微软雅黑" panose="020B0503020204020204" charset="-122"/>
                <a:cs typeface="微软雅黑" panose="020B0503020204020204" charset="-122"/>
              </a:defRPr>
            </a:defPPr>
            <a:lvl1pPr algn="ctr">
              <a:defRPr sz="2025" b="0">
                <a:solidFill>
                  <a:srgbClr val="111111"/>
                </a:solidFill>
                <a:latin typeface="微软雅黑" panose="020B0503020204020204" charset="-122"/>
                <a:ea typeface="微软雅黑" panose="020B0503020204020204" charset="-122"/>
                <a:cs typeface="微软雅黑" panose="020B0503020204020204" charset="-122"/>
              </a:defRPr>
            </a:lvl1pPr>
            <a:lvl2pPr algn="ctr">
              <a:defRPr sz="2025" b="0">
                <a:solidFill>
                  <a:srgbClr val="111111"/>
                </a:solidFill>
                <a:latin typeface="微软雅黑" panose="020B0503020204020204" charset="-122"/>
                <a:ea typeface="微软雅黑" panose="020B0503020204020204" charset="-122"/>
                <a:cs typeface="微软雅黑" panose="020B0503020204020204" charset="-122"/>
              </a:defRPr>
            </a:lvl2pPr>
            <a:lvl3pPr algn="ctr">
              <a:defRPr sz="2025" b="0">
                <a:solidFill>
                  <a:srgbClr val="111111"/>
                </a:solidFill>
                <a:latin typeface="微软雅黑" panose="020B0503020204020204" charset="-122"/>
                <a:ea typeface="微软雅黑" panose="020B0503020204020204" charset="-122"/>
                <a:cs typeface="微软雅黑" panose="020B0503020204020204" charset="-122"/>
              </a:defRPr>
            </a:lvl3pPr>
            <a:lvl4pPr algn="ctr">
              <a:defRPr sz="2025" b="0">
                <a:solidFill>
                  <a:srgbClr val="111111"/>
                </a:solidFill>
                <a:latin typeface="微软雅黑" panose="020B0503020204020204" charset="-122"/>
                <a:ea typeface="微软雅黑" panose="020B0503020204020204" charset="-122"/>
                <a:cs typeface="微软雅黑" panose="020B0503020204020204" charset="-122"/>
              </a:defRPr>
            </a:lvl4pPr>
            <a:lvl5pPr algn="ctr">
              <a:defRPr sz="2025" b="0">
                <a:solidFill>
                  <a:srgbClr val="111111"/>
                </a:solidFill>
                <a:latin typeface="微软雅黑" panose="020B0503020204020204" charset="-122"/>
                <a:ea typeface="微软雅黑" panose="020B0503020204020204" charset="-122"/>
                <a:cs typeface="微软雅黑" panose="020B0503020204020204" charset="-122"/>
              </a:defRPr>
            </a:lvl5pPr>
            <a:lvl6pPr algn="ctr">
              <a:defRPr sz="2025" b="0">
                <a:solidFill>
                  <a:srgbClr val="111111"/>
                </a:solidFill>
                <a:latin typeface="微软雅黑" panose="020B0503020204020204" charset="-122"/>
                <a:ea typeface="微软雅黑" panose="020B0503020204020204" charset="-122"/>
                <a:cs typeface="微软雅黑" panose="020B0503020204020204" charset="-122"/>
              </a:defRPr>
            </a:lvl6pPr>
            <a:lvl7pPr algn="ctr">
              <a:defRPr sz="2025" b="0">
                <a:solidFill>
                  <a:srgbClr val="111111"/>
                </a:solidFill>
                <a:latin typeface="微软雅黑" panose="020B0503020204020204" charset="-122"/>
                <a:ea typeface="微软雅黑" panose="020B0503020204020204" charset="-122"/>
                <a:cs typeface="微软雅黑" panose="020B0503020204020204" charset="-122"/>
              </a:defRPr>
            </a:lvl7pPr>
            <a:lvl8pPr algn="ctr">
              <a:defRPr sz="2025" b="0">
                <a:solidFill>
                  <a:srgbClr val="111111"/>
                </a:solidFill>
                <a:latin typeface="微软雅黑" panose="020B0503020204020204" charset="-122"/>
                <a:ea typeface="微软雅黑" panose="020B0503020204020204" charset="-122"/>
                <a:cs typeface="微软雅黑" panose="020B0503020204020204" charset="-122"/>
              </a:defRPr>
            </a:lvl8pPr>
            <a:lvl9pPr algn="ctr">
              <a:defRPr sz="2025" b="0">
                <a:solidFill>
                  <a:srgbClr val="111111"/>
                </a:solidFill>
                <a:latin typeface="微软雅黑" panose="020B0503020204020204" charset="-122"/>
                <a:ea typeface="微软雅黑" panose="020B0503020204020204" charset="-122"/>
                <a:cs typeface="微软雅黑" panose="020B0503020204020204" charset="-122"/>
              </a:defRPr>
            </a:lvl9pPr>
          </a:lstStyle>
          <a:p>
            <a:pPr algn="ctr">
              <a:defRPr sz="2025" b="0">
                <a:solidFill>
                  <a:srgbClr val="111111"/>
                </a:solidFill>
                <a:latin typeface="微软雅黑" panose="020B0503020204020204" charset="-122"/>
                <a:ea typeface="微软雅黑" panose="020B0503020204020204" charset="-122"/>
                <a:cs typeface="微软雅黑" panose="020B0503020204020204" charset="-122"/>
              </a:defRPr>
            </a:pPr>
            <a:r>
              <a:rPr sz="1620" b="0">
                <a:solidFill>
                  <a:srgbClr val="111111"/>
                </a:solidFill>
                <a:latin typeface="微软雅黑" panose="020B0503020204020204" charset="-122"/>
                <a:ea typeface="微软雅黑" panose="020B0503020204020204" charset="-122"/>
                <a:cs typeface="微软雅黑" panose="020B0503020204020204" charset="-122"/>
              </a:rPr>
              <a:t>隐藏特征 z</a:t>
            </a:r>
            <a:endParaRPr sz="1620" b="0">
              <a:solidFill>
                <a:srgbClr val="111111"/>
              </a:solidFill>
              <a:latin typeface="微软雅黑" panose="020B0503020204020204" charset="-122"/>
              <a:ea typeface="微软雅黑" panose="020B0503020204020204" charset="-122"/>
              <a:cs typeface="微软雅黑" panose="020B0503020204020204" charset="-122"/>
            </a:endParaRPr>
          </a:p>
        </p:txBody>
      </p:sp>
      <p:sp>
        <p:nvSpPr>
          <p:cNvPr id="17" name="冻结变换"/>
          <p:cNvSpPr>
            <a:spLocks noGrp="1"/>
          </p:cNvSpPr>
          <p:nvPr/>
        </p:nvSpPr>
        <p:spPr>
          <a:xfrm>
            <a:off x="4495800" y="4175760"/>
            <a:ext cx="1615440" cy="579120"/>
          </a:xfrm>
          <a:prstGeom prst="rect">
            <a:avLst/>
          </a:prstGeom>
          <a:solidFill>
            <a:srgbClr val="F6F7FA"/>
          </a:solidFill>
          <a:ln w="11906">
            <a:solidFill>
              <a:srgbClr val="3465CD"/>
            </a:solidFill>
            <a:prstDash val="solid"/>
          </a:ln>
        </p:spPr>
        <p:txBody>
          <a:bodyPr wrap="none" lIns="30480" tIns="30480" rIns="30480" bIns="30480" anchor="ctr">
            <a:noAutofit/>
          </a:bodyPr>
          <a:lstStyle>
            <a:defPPr algn="ctr">
              <a:defRPr sz="1950" b="0">
                <a:solidFill>
                  <a:srgbClr val="111111"/>
                </a:solidFill>
                <a:latin typeface="微软雅黑" panose="020B0503020204020204" charset="-122"/>
                <a:ea typeface="微软雅黑" panose="020B0503020204020204" charset="-122"/>
                <a:cs typeface="微软雅黑" panose="020B0503020204020204" charset="-122"/>
              </a:defRPr>
            </a:defPPr>
            <a:lvl1pPr algn="ctr">
              <a:defRPr sz="1950" b="0">
                <a:solidFill>
                  <a:srgbClr val="111111"/>
                </a:solidFill>
                <a:latin typeface="微软雅黑" panose="020B0503020204020204" charset="-122"/>
                <a:ea typeface="微软雅黑" panose="020B0503020204020204" charset="-122"/>
                <a:cs typeface="微软雅黑" panose="020B0503020204020204" charset="-122"/>
              </a:defRPr>
            </a:lvl1pPr>
            <a:lvl2pPr algn="ctr">
              <a:defRPr sz="1950" b="0">
                <a:solidFill>
                  <a:srgbClr val="111111"/>
                </a:solidFill>
                <a:latin typeface="微软雅黑" panose="020B0503020204020204" charset="-122"/>
                <a:ea typeface="微软雅黑" panose="020B0503020204020204" charset="-122"/>
                <a:cs typeface="微软雅黑" panose="020B0503020204020204" charset="-122"/>
              </a:defRPr>
            </a:lvl2pPr>
            <a:lvl3pPr algn="ctr">
              <a:defRPr sz="1950" b="0">
                <a:solidFill>
                  <a:srgbClr val="111111"/>
                </a:solidFill>
                <a:latin typeface="微软雅黑" panose="020B0503020204020204" charset="-122"/>
                <a:ea typeface="微软雅黑" panose="020B0503020204020204" charset="-122"/>
                <a:cs typeface="微软雅黑" panose="020B0503020204020204" charset="-122"/>
              </a:defRPr>
            </a:lvl3pPr>
            <a:lvl4pPr algn="ctr">
              <a:defRPr sz="1950" b="0">
                <a:solidFill>
                  <a:srgbClr val="111111"/>
                </a:solidFill>
                <a:latin typeface="微软雅黑" panose="020B0503020204020204" charset="-122"/>
                <a:ea typeface="微软雅黑" panose="020B0503020204020204" charset="-122"/>
                <a:cs typeface="微软雅黑" panose="020B0503020204020204" charset="-122"/>
              </a:defRPr>
            </a:lvl4pPr>
            <a:lvl5pPr algn="ctr">
              <a:defRPr sz="1950" b="0">
                <a:solidFill>
                  <a:srgbClr val="111111"/>
                </a:solidFill>
                <a:latin typeface="微软雅黑" panose="020B0503020204020204" charset="-122"/>
                <a:ea typeface="微软雅黑" panose="020B0503020204020204" charset="-122"/>
                <a:cs typeface="微软雅黑" panose="020B0503020204020204" charset="-122"/>
              </a:defRPr>
            </a:lvl5pPr>
            <a:lvl6pPr algn="ctr">
              <a:defRPr sz="1950" b="0">
                <a:solidFill>
                  <a:srgbClr val="111111"/>
                </a:solidFill>
                <a:latin typeface="微软雅黑" panose="020B0503020204020204" charset="-122"/>
                <a:ea typeface="微软雅黑" panose="020B0503020204020204" charset="-122"/>
                <a:cs typeface="微软雅黑" panose="020B0503020204020204" charset="-122"/>
              </a:defRPr>
            </a:lvl6pPr>
            <a:lvl7pPr algn="ctr">
              <a:defRPr sz="1950" b="0">
                <a:solidFill>
                  <a:srgbClr val="111111"/>
                </a:solidFill>
                <a:latin typeface="微软雅黑" panose="020B0503020204020204" charset="-122"/>
                <a:ea typeface="微软雅黑" panose="020B0503020204020204" charset="-122"/>
                <a:cs typeface="微软雅黑" panose="020B0503020204020204" charset="-122"/>
              </a:defRPr>
            </a:lvl7pPr>
            <a:lvl8pPr algn="ctr">
              <a:defRPr sz="1950" b="0">
                <a:solidFill>
                  <a:srgbClr val="111111"/>
                </a:solidFill>
                <a:latin typeface="微软雅黑" panose="020B0503020204020204" charset="-122"/>
                <a:ea typeface="微软雅黑" panose="020B0503020204020204" charset="-122"/>
                <a:cs typeface="微软雅黑" panose="020B0503020204020204" charset="-122"/>
              </a:defRPr>
            </a:lvl8pPr>
            <a:lvl9pPr algn="ctr">
              <a:defRPr sz="1950" b="0">
                <a:solidFill>
                  <a:srgbClr val="111111"/>
                </a:solidFill>
                <a:latin typeface="微软雅黑" panose="020B0503020204020204" charset="-122"/>
                <a:ea typeface="微软雅黑" panose="020B0503020204020204" charset="-122"/>
                <a:cs typeface="微软雅黑" panose="020B0503020204020204" charset="-122"/>
              </a:defRPr>
            </a:lvl9pPr>
          </a:lstStyle>
          <a:p>
            <a:pPr algn="ctr">
              <a:defRPr sz="1950" b="0">
                <a:solidFill>
                  <a:srgbClr val="111111"/>
                </a:solidFill>
                <a:latin typeface="微软雅黑" panose="020B0503020204020204" charset="-122"/>
                <a:ea typeface="微软雅黑" panose="020B0503020204020204" charset="-122"/>
                <a:cs typeface="微软雅黑" panose="020B0503020204020204" charset="-122"/>
              </a:defRPr>
            </a:pPr>
            <a:r>
              <a:rPr sz="1560" b="0">
                <a:solidFill>
                  <a:srgbClr val="111111"/>
                </a:solidFill>
                <a:latin typeface="微软雅黑" panose="020B0503020204020204" charset="-122"/>
                <a:ea typeface="微软雅黑" panose="020B0503020204020204" charset="-122"/>
                <a:cs typeface="微软雅黑" panose="020B0503020204020204" charset="-122"/>
              </a:rPr>
              <a:t>冻结变换 f(z)</a:t>
            </a:r>
            <a:endParaRPr sz="1560" b="0">
              <a:solidFill>
                <a:srgbClr val="111111"/>
              </a:solidFill>
              <a:latin typeface="微软雅黑" panose="020B0503020204020204" charset="-122"/>
              <a:ea typeface="微软雅黑" panose="020B0503020204020204" charset="-122"/>
              <a:cs typeface="微软雅黑" panose="020B0503020204020204" charset="-122"/>
            </a:endParaRPr>
          </a:p>
        </p:txBody>
      </p:sp>
      <p:sp>
        <p:nvSpPr>
          <p:cNvPr id="18" name="Adapter可训练映射"/>
          <p:cNvSpPr>
            <a:spLocks noGrp="1"/>
          </p:cNvSpPr>
          <p:nvPr/>
        </p:nvSpPr>
        <p:spPr>
          <a:xfrm>
            <a:off x="6339840" y="4175760"/>
            <a:ext cx="1661160" cy="579120"/>
          </a:xfrm>
          <a:prstGeom prst="rect">
            <a:avLst/>
          </a:prstGeom>
          <a:solidFill>
            <a:srgbClr val="E8EEF7"/>
          </a:solidFill>
          <a:ln w="11906">
            <a:solidFill>
              <a:srgbClr val="3465CD"/>
            </a:solidFill>
            <a:prstDash val="solid"/>
          </a:ln>
        </p:spPr>
        <p:txBody>
          <a:bodyPr wrap="none" lIns="30480" tIns="30480" rIns="30480" bIns="30480" anchor="ctr">
            <a:noAutofit/>
          </a:bodyPr>
          <a:lstStyle>
            <a:defPPr algn="ctr">
              <a:defRPr sz="1950" b="1">
                <a:solidFill>
                  <a:srgbClr val="111111"/>
                </a:solidFill>
                <a:latin typeface="微软雅黑" panose="020B0503020204020204" charset="-122"/>
                <a:ea typeface="微软雅黑" panose="020B0503020204020204" charset="-122"/>
                <a:cs typeface="微软雅黑" panose="020B0503020204020204" charset="-122"/>
              </a:defRPr>
            </a:defPPr>
            <a:lvl1pPr algn="ctr">
              <a:defRPr sz="1950" b="1">
                <a:solidFill>
                  <a:srgbClr val="111111"/>
                </a:solidFill>
                <a:latin typeface="微软雅黑" panose="020B0503020204020204" charset="-122"/>
                <a:ea typeface="微软雅黑" panose="020B0503020204020204" charset="-122"/>
                <a:cs typeface="微软雅黑" panose="020B0503020204020204" charset="-122"/>
              </a:defRPr>
            </a:lvl1pPr>
            <a:lvl2pPr algn="ctr">
              <a:defRPr sz="1950" b="1">
                <a:solidFill>
                  <a:srgbClr val="111111"/>
                </a:solidFill>
                <a:latin typeface="微软雅黑" panose="020B0503020204020204" charset="-122"/>
                <a:ea typeface="微软雅黑" panose="020B0503020204020204" charset="-122"/>
                <a:cs typeface="微软雅黑" panose="020B0503020204020204" charset="-122"/>
              </a:defRPr>
            </a:lvl2pPr>
            <a:lvl3pPr algn="ctr">
              <a:defRPr sz="1950" b="1">
                <a:solidFill>
                  <a:srgbClr val="111111"/>
                </a:solidFill>
                <a:latin typeface="微软雅黑" panose="020B0503020204020204" charset="-122"/>
                <a:ea typeface="微软雅黑" panose="020B0503020204020204" charset="-122"/>
                <a:cs typeface="微软雅黑" panose="020B0503020204020204" charset="-122"/>
              </a:defRPr>
            </a:lvl3pPr>
            <a:lvl4pPr algn="ctr">
              <a:defRPr sz="1950" b="1">
                <a:solidFill>
                  <a:srgbClr val="111111"/>
                </a:solidFill>
                <a:latin typeface="微软雅黑" panose="020B0503020204020204" charset="-122"/>
                <a:ea typeface="微软雅黑" panose="020B0503020204020204" charset="-122"/>
                <a:cs typeface="微软雅黑" panose="020B0503020204020204" charset="-122"/>
              </a:defRPr>
            </a:lvl4pPr>
            <a:lvl5pPr algn="ctr">
              <a:defRPr sz="1950" b="1">
                <a:solidFill>
                  <a:srgbClr val="111111"/>
                </a:solidFill>
                <a:latin typeface="微软雅黑" panose="020B0503020204020204" charset="-122"/>
                <a:ea typeface="微软雅黑" panose="020B0503020204020204" charset="-122"/>
                <a:cs typeface="微软雅黑" panose="020B0503020204020204" charset="-122"/>
              </a:defRPr>
            </a:lvl5pPr>
            <a:lvl6pPr algn="ctr">
              <a:defRPr sz="1950" b="1">
                <a:solidFill>
                  <a:srgbClr val="111111"/>
                </a:solidFill>
                <a:latin typeface="微软雅黑" panose="020B0503020204020204" charset="-122"/>
                <a:ea typeface="微软雅黑" panose="020B0503020204020204" charset="-122"/>
                <a:cs typeface="微软雅黑" panose="020B0503020204020204" charset="-122"/>
              </a:defRPr>
            </a:lvl6pPr>
            <a:lvl7pPr algn="ctr">
              <a:defRPr sz="1950" b="1">
                <a:solidFill>
                  <a:srgbClr val="111111"/>
                </a:solidFill>
                <a:latin typeface="微软雅黑" panose="020B0503020204020204" charset="-122"/>
                <a:ea typeface="微软雅黑" panose="020B0503020204020204" charset="-122"/>
                <a:cs typeface="微软雅黑" panose="020B0503020204020204" charset="-122"/>
              </a:defRPr>
            </a:lvl7pPr>
            <a:lvl8pPr algn="ctr">
              <a:defRPr sz="1950" b="1">
                <a:solidFill>
                  <a:srgbClr val="111111"/>
                </a:solidFill>
                <a:latin typeface="微软雅黑" panose="020B0503020204020204" charset="-122"/>
                <a:ea typeface="微软雅黑" panose="020B0503020204020204" charset="-122"/>
                <a:cs typeface="微软雅黑" panose="020B0503020204020204" charset="-122"/>
              </a:defRPr>
            </a:lvl8pPr>
            <a:lvl9pPr algn="ctr">
              <a:defRPr sz="1950" b="1">
                <a:solidFill>
                  <a:srgbClr val="111111"/>
                </a:solidFill>
                <a:latin typeface="微软雅黑" panose="020B0503020204020204" charset="-122"/>
                <a:ea typeface="微软雅黑" panose="020B0503020204020204" charset="-122"/>
                <a:cs typeface="微软雅黑" panose="020B0503020204020204" charset="-122"/>
              </a:defRPr>
            </a:lvl9pPr>
          </a:lstStyle>
          <a:p>
            <a:pPr algn="ctr">
              <a:defRPr sz="1950" b="1">
                <a:solidFill>
                  <a:srgbClr val="111111"/>
                </a:solidFill>
                <a:latin typeface="微软雅黑" panose="020B0503020204020204" charset="-122"/>
                <a:ea typeface="微软雅黑" panose="020B0503020204020204" charset="-122"/>
                <a:cs typeface="微软雅黑" panose="020B0503020204020204" charset="-122"/>
              </a:defRPr>
            </a:pPr>
            <a:r>
              <a:rPr sz="1560" b="1">
                <a:solidFill>
                  <a:srgbClr val="111111"/>
                </a:solidFill>
                <a:latin typeface="微软雅黑" panose="020B0503020204020204" charset="-122"/>
                <a:ea typeface="微软雅黑" panose="020B0503020204020204" charset="-122"/>
                <a:cs typeface="微软雅黑" panose="020B0503020204020204" charset="-122"/>
              </a:rPr>
              <a:t>Adapter A(z)</a:t>
            </a:r>
            <a:endParaRPr sz="1560" b="1">
              <a:solidFill>
                <a:srgbClr val="111111"/>
              </a:solidFill>
              <a:latin typeface="微软雅黑" panose="020B0503020204020204" charset="-122"/>
              <a:ea typeface="微软雅黑" panose="020B0503020204020204" charset="-122"/>
              <a:cs typeface="微软雅黑" panose="020B0503020204020204" charset="-122"/>
            </a:endParaRPr>
          </a:p>
        </p:txBody>
      </p:sp>
      <p:sp>
        <p:nvSpPr>
          <p:cNvPr id="21" name="Adapter残差相加"/>
          <p:cNvSpPr>
            <a:spLocks noGrp="1"/>
          </p:cNvSpPr>
          <p:nvPr/>
        </p:nvSpPr>
        <p:spPr>
          <a:xfrm>
            <a:off x="6126480" y="4914900"/>
            <a:ext cx="304800" cy="304800"/>
          </a:xfrm>
          <a:prstGeom prst="rect">
            <a:avLst/>
          </a:prstGeom>
          <a:noFill/>
          <a:ln w="0">
            <a:noFill/>
          </a:ln>
        </p:spPr>
        <p:txBody>
          <a:bodyPr wrap="none" lIns="0" tIns="0" rIns="0" bIns="0" anchor="ctr">
            <a:noAutofit/>
          </a:bodyPr>
          <a:lstStyle>
            <a:defPPr algn="ctr">
              <a:defRPr sz="2625" b="1">
                <a:solidFill>
                  <a:srgbClr val="2F5EB4"/>
                </a:solidFill>
                <a:latin typeface="微软雅黑" panose="020B0503020204020204" charset="-122"/>
                <a:ea typeface="微软雅黑" panose="020B0503020204020204" charset="-122"/>
                <a:cs typeface="微软雅黑" panose="020B0503020204020204" charset="-122"/>
              </a:defRPr>
            </a:defPPr>
            <a:lvl1pPr algn="ctr">
              <a:defRPr sz="2625" b="1">
                <a:solidFill>
                  <a:srgbClr val="2F5EB4"/>
                </a:solidFill>
                <a:latin typeface="微软雅黑" panose="020B0503020204020204" charset="-122"/>
                <a:ea typeface="微软雅黑" panose="020B0503020204020204" charset="-122"/>
                <a:cs typeface="微软雅黑" panose="020B0503020204020204" charset="-122"/>
              </a:defRPr>
            </a:lvl1pPr>
            <a:lvl2pPr algn="ctr">
              <a:defRPr sz="2625" b="1">
                <a:solidFill>
                  <a:srgbClr val="2F5EB4"/>
                </a:solidFill>
                <a:latin typeface="微软雅黑" panose="020B0503020204020204" charset="-122"/>
                <a:ea typeface="微软雅黑" panose="020B0503020204020204" charset="-122"/>
                <a:cs typeface="微软雅黑" panose="020B0503020204020204" charset="-122"/>
              </a:defRPr>
            </a:lvl2pPr>
            <a:lvl3pPr algn="ctr">
              <a:defRPr sz="2625" b="1">
                <a:solidFill>
                  <a:srgbClr val="2F5EB4"/>
                </a:solidFill>
                <a:latin typeface="微软雅黑" panose="020B0503020204020204" charset="-122"/>
                <a:ea typeface="微软雅黑" panose="020B0503020204020204" charset="-122"/>
                <a:cs typeface="微软雅黑" panose="020B0503020204020204" charset="-122"/>
              </a:defRPr>
            </a:lvl3pPr>
            <a:lvl4pPr algn="ctr">
              <a:defRPr sz="2625" b="1">
                <a:solidFill>
                  <a:srgbClr val="2F5EB4"/>
                </a:solidFill>
                <a:latin typeface="微软雅黑" panose="020B0503020204020204" charset="-122"/>
                <a:ea typeface="微软雅黑" panose="020B0503020204020204" charset="-122"/>
                <a:cs typeface="微软雅黑" panose="020B0503020204020204" charset="-122"/>
              </a:defRPr>
            </a:lvl4pPr>
            <a:lvl5pPr algn="ctr">
              <a:defRPr sz="2625" b="1">
                <a:solidFill>
                  <a:srgbClr val="2F5EB4"/>
                </a:solidFill>
                <a:latin typeface="微软雅黑" panose="020B0503020204020204" charset="-122"/>
                <a:ea typeface="微软雅黑" panose="020B0503020204020204" charset="-122"/>
                <a:cs typeface="微软雅黑" panose="020B0503020204020204" charset="-122"/>
              </a:defRPr>
            </a:lvl5pPr>
            <a:lvl6pPr algn="ctr">
              <a:defRPr sz="2625" b="1">
                <a:solidFill>
                  <a:srgbClr val="2F5EB4"/>
                </a:solidFill>
                <a:latin typeface="微软雅黑" panose="020B0503020204020204" charset="-122"/>
                <a:ea typeface="微软雅黑" panose="020B0503020204020204" charset="-122"/>
                <a:cs typeface="微软雅黑" panose="020B0503020204020204" charset="-122"/>
              </a:defRPr>
            </a:lvl6pPr>
            <a:lvl7pPr algn="ctr">
              <a:defRPr sz="2625" b="1">
                <a:solidFill>
                  <a:srgbClr val="2F5EB4"/>
                </a:solidFill>
                <a:latin typeface="微软雅黑" panose="020B0503020204020204" charset="-122"/>
                <a:ea typeface="微软雅黑" panose="020B0503020204020204" charset="-122"/>
                <a:cs typeface="微软雅黑" panose="020B0503020204020204" charset="-122"/>
              </a:defRPr>
            </a:lvl7pPr>
            <a:lvl8pPr algn="ctr">
              <a:defRPr sz="2625" b="1">
                <a:solidFill>
                  <a:srgbClr val="2F5EB4"/>
                </a:solidFill>
                <a:latin typeface="微软雅黑" panose="020B0503020204020204" charset="-122"/>
                <a:ea typeface="微软雅黑" panose="020B0503020204020204" charset="-122"/>
                <a:cs typeface="微软雅黑" panose="020B0503020204020204" charset="-122"/>
              </a:defRPr>
            </a:lvl8pPr>
            <a:lvl9pPr algn="ctr">
              <a:defRPr sz="2625" b="1">
                <a:solidFill>
                  <a:srgbClr val="2F5EB4"/>
                </a:solidFill>
                <a:latin typeface="微软雅黑" panose="020B0503020204020204" charset="-122"/>
                <a:ea typeface="微软雅黑" panose="020B0503020204020204" charset="-122"/>
                <a:cs typeface="微软雅黑" panose="020B0503020204020204" charset="-122"/>
              </a:defRPr>
            </a:lvl9pPr>
          </a:lstStyle>
          <a:p>
            <a:pPr algn="ctr">
              <a:defRPr sz="2625" b="1">
                <a:solidFill>
                  <a:srgbClr val="2F5EB4"/>
                </a:solidFill>
                <a:latin typeface="微软雅黑" panose="020B0503020204020204" charset="-122"/>
                <a:ea typeface="微软雅黑" panose="020B0503020204020204" charset="-122"/>
                <a:cs typeface="微软雅黑" panose="020B0503020204020204" charset="-122"/>
              </a:defRPr>
            </a:pPr>
            <a:r>
              <a:rPr sz="2100" b="1">
                <a:solidFill>
                  <a:srgbClr val="2F5EB4"/>
                </a:solidFill>
                <a:latin typeface="微软雅黑" panose="020B0503020204020204" charset="-122"/>
                <a:ea typeface="微软雅黑" panose="020B0503020204020204" charset="-122"/>
                <a:cs typeface="微软雅黑" panose="020B0503020204020204" charset="-122"/>
              </a:rPr>
              <a:t>+</a:t>
            </a:r>
            <a:endParaRPr sz="2100" b="1">
              <a:solidFill>
                <a:srgbClr val="2F5EB4"/>
              </a:solidFill>
              <a:latin typeface="微软雅黑" panose="020B0503020204020204" charset="-122"/>
              <a:ea typeface="微软雅黑" panose="020B0503020204020204" charset="-122"/>
              <a:cs typeface="微软雅黑" panose="020B0503020204020204" charset="-122"/>
            </a:endParaRPr>
          </a:p>
        </p:txBody>
      </p:sp>
      <p:sp>
        <p:nvSpPr>
          <p:cNvPr id="24" name="Adapter输出说明"/>
          <p:cNvSpPr>
            <a:spLocks noGrp="1"/>
          </p:cNvSpPr>
          <p:nvPr/>
        </p:nvSpPr>
        <p:spPr>
          <a:xfrm>
            <a:off x="4762500" y="5364480"/>
            <a:ext cx="3124200" cy="259080"/>
          </a:xfrm>
          <a:prstGeom prst="rect">
            <a:avLst/>
          </a:prstGeom>
          <a:noFill/>
          <a:ln w="0">
            <a:noFill/>
          </a:ln>
        </p:spPr>
        <p:txBody>
          <a:bodyPr wrap="none" lIns="0" tIns="0" rIns="0" bIns="0" anchor="ctr">
            <a:noAutofit/>
          </a:bodyPr>
          <a:lstStyle>
            <a:defPPr algn="ctr">
              <a:defRPr sz="1875" b="1">
                <a:solidFill>
                  <a:srgbClr val="111111"/>
                </a:solidFill>
                <a:latin typeface="微软雅黑" panose="020B0503020204020204" charset="-122"/>
                <a:ea typeface="微软雅黑" panose="020B0503020204020204" charset="-122"/>
                <a:cs typeface="微软雅黑" panose="020B0503020204020204" charset="-122"/>
              </a:defRPr>
            </a:defPPr>
            <a:lvl1pPr algn="ctr">
              <a:defRPr sz="1875" b="1">
                <a:solidFill>
                  <a:srgbClr val="111111"/>
                </a:solidFill>
                <a:latin typeface="微软雅黑" panose="020B0503020204020204" charset="-122"/>
                <a:ea typeface="微软雅黑" panose="020B0503020204020204" charset="-122"/>
                <a:cs typeface="微软雅黑" panose="020B0503020204020204" charset="-122"/>
              </a:defRPr>
            </a:lvl1pPr>
            <a:lvl2pPr algn="ctr">
              <a:defRPr sz="1875" b="1">
                <a:solidFill>
                  <a:srgbClr val="111111"/>
                </a:solidFill>
                <a:latin typeface="微软雅黑" panose="020B0503020204020204" charset="-122"/>
                <a:ea typeface="微软雅黑" panose="020B0503020204020204" charset="-122"/>
                <a:cs typeface="微软雅黑" panose="020B0503020204020204" charset="-122"/>
              </a:defRPr>
            </a:lvl2pPr>
            <a:lvl3pPr algn="ctr">
              <a:defRPr sz="1875" b="1">
                <a:solidFill>
                  <a:srgbClr val="111111"/>
                </a:solidFill>
                <a:latin typeface="微软雅黑" panose="020B0503020204020204" charset="-122"/>
                <a:ea typeface="微软雅黑" panose="020B0503020204020204" charset="-122"/>
                <a:cs typeface="微软雅黑" panose="020B0503020204020204" charset="-122"/>
              </a:defRPr>
            </a:lvl3pPr>
            <a:lvl4pPr algn="ctr">
              <a:defRPr sz="1875" b="1">
                <a:solidFill>
                  <a:srgbClr val="111111"/>
                </a:solidFill>
                <a:latin typeface="微软雅黑" panose="020B0503020204020204" charset="-122"/>
                <a:ea typeface="微软雅黑" panose="020B0503020204020204" charset="-122"/>
                <a:cs typeface="微软雅黑" panose="020B0503020204020204" charset="-122"/>
              </a:defRPr>
            </a:lvl4pPr>
            <a:lvl5pPr algn="ctr">
              <a:defRPr sz="1875" b="1">
                <a:solidFill>
                  <a:srgbClr val="111111"/>
                </a:solidFill>
                <a:latin typeface="微软雅黑" panose="020B0503020204020204" charset="-122"/>
                <a:ea typeface="微软雅黑" panose="020B0503020204020204" charset="-122"/>
                <a:cs typeface="微软雅黑" panose="020B0503020204020204" charset="-122"/>
              </a:defRPr>
            </a:lvl5pPr>
            <a:lvl6pPr algn="ctr">
              <a:defRPr sz="1875" b="1">
                <a:solidFill>
                  <a:srgbClr val="111111"/>
                </a:solidFill>
                <a:latin typeface="微软雅黑" panose="020B0503020204020204" charset="-122"/>
                <a:ea typeface="微软雅黑" panose="020B0503020204020204" charset="-122"/>
                <a:cs typeface="微软雅黑" panose="020B0503020204020204" charset="-122"/>
              </a:defRPr>
            </a:lvl6pPr>
            <a:lvl7pPr algn="ctr">
              <a:defRPr sz="1875" b="1">
                <a:solidFill>
                  <a:srgbClr val="111111"/>
                </a:solidFill>
                <a:latin typeface="微软雅黑" panose="020B0503020204020204" charset="-122"/>
                <a:ea typeface="微软雅黑" panose="020B0503020204020204" charset="-122"/>
                <a:cs typeface="微软雅黑" panose="020B0503020204020204" charset="-122"/>
              </a:defRPr>
            </a:lvl7pPr>
            <a:lvl8pPr algn="ctr">
              <a:defRPr sz="1875" b="1">
                <a:solidFill>
                  <a:srgbClr val="111111"/>
                </a:solidFill>
                <a:latin typeface="微软雅黑" panose="020B0503020204020204" charset="-122"/>
                <a:ea typeface="微软雅黑" panose="020B0503020204020204" charset="-122"/>
                <a:cs typeface="微软雅黑" panose="020B0503020204020204" charset="-122"/>
              </a:defRPr>
            </a:lvl8pPr>
            <a:lvl9pPr algn="ctr">
              <a:defRPr sz="1875" b="1">
                <a:solidFill>
                  <a:srgbClr val="111111"/>
                </a:solidFill>
                <a:latin typeface="微软雅黑" panose="020B0503020204020204" charset="-122"/>
                <a:ea typeface="微软雅黑" panose="020B0503020204020204" charset="-122"/>
                <a:cs typeface="微软雅黑" panose="020B0503020204020204" charset="-122"/>
              </a:defRPr>
            </a:lvl9pPr>
          </a:lstStyle>
          <a:p>
            <a:pPr algn="ctr">
              <a:defRPr sz="1875" b="1">
                <a:solidFill>
                  <a:srgbClr val="111111"/>
                </a:solidFill>
                <a:latin typeface="微软雅黑" panose="020B0503020204020204" charset="-122"/>
                <a:ea typeface="微软雅黑" panose="020B0503020204020204" charset="-122"/>
                <a:cs typeface="微软雅黑" panose="020B0503020204020204" charset="-122"/>
              </a:defRPr>
            </a:pPr>
            <a:r>
              <a:rPr sz="1500" b="1">
                <a:solidFill>
                  <a:srgbClr val="111111"/>
                </a:solidFill>
                <a:latin typeface="微软雅黑" panose="020B0503020204020204" charset="-122"/>
                <a:ea typeface="微软雅黑" panose="020B0503020204020204" charset="-122"/>
                <a:cs typeface="微软雅黑" panose="020B0503020204020204" charset="-122"/>
              </a:rPr>
              <a:t>作为补充特征加入原模型</a:t>
            </a:r>
            <a:endParaRPr sz="1500" b="1">
              <a:solidFill>
                <a:srgbClr val="111111"/>
              </a:solidFill>
              <a:latin typeface="微软雅黑" panose="020B0503020204020204" charset="-122"/>
              <a:ea typeface="微软雅黑" panose="020B0503020204020204" charset="-122"/>
              <a:cs typeface="微软雅黑" panose="020B0503020204020204" charset="-122"/>
            </a:endParaRPr>
          </a:p>
        </p:txBody>
      </p:sp>
      <p:sp>
        <p:nvSpPr>
          <p:cNvPr id="25" name="Adapter公式"/>
          <p:cNvSpPr>
            <a:spLocks noGrp="1"/>
          </p:cNvSpPr>
          <p:nvPr/>
        </p:nvSpPr>
        <p:spPr>
          <a:xfrm>
            <a:off x="4762500" y="5692140"/>
            <a:ext cx="3124200" cy="289560"/>
          </a:xfrm>
          <a:prstGeom prst="rect">
            <a:avLst/>
          </a:prstGeom>
          <a:noFill/>
          <a:ln w="0">
            <a:noFill/>
          </a:ln>
        </p:spPr>
        <p:txBody>
          <a:bodyPr wrap="none" lIns="0" tIns="0" rIns="0" bIns="0" anchor="ctr">
            <a:noAutofit/>
          </a:bodyPr>
          <a:lstStyle>
            <a:defPPr algn="ctr">
              <a:defRPr sz="2100" b="0">
                <a:solidFill>
                  <a:srgbClr val="111111"/>
                </a:solidFill>
                <a:latin typeface="Times New Roman" panose="02020603050405020304"/>
                <a:ea typeface="Times New Roman" panose="02020603050405020304"/>
                <a:cs typeface="Times New Roman" panose="02020603050405020304"/>
              </a:defRPr>
            </a:defPPr>
            <a:lvl1pPr algn="ctr">
              <a:defRPr sz="2100" b="0">
                <a:solidFill>
                  <a:srgbClr val="111111"/>
                </a:solidFill>
                <a:latin typeface="Times New Roman" panose="02020603050405020304"/>
                <a:ea typeface="Times New Roman" panose="02020603050405020304"/>
                <a:cs typeface="Times New Roman" panose="02020603050405020304"/>
              </a:defRPr>
            </a:lvl1pPr>
            <a:lvl2pPr algn="ctr">
              <a:defRPr sz="2100" b="0">
                <a:solidFill>
                  <a:srgbClr val="111111"/>
                </a:solidFill>
                <a:latin typeface="Times New Roman" panose="02020603050405020304"/>
                <a:ea typeface="Times New Roman" panose="02020603050405020304"/>
                <a:cs typeface="Times New Roman" panose="02020603050405020304"/>
              </a:defRPr>
            </a:lvl2pPr>
            <a:lvl3pPr algn="ctr">
              <a:defRPr sz="2100" b="0">
                <a:solidFill>
                  <a:srgbClr val="111111"/>
                </a:solidFill>
                <a:latin typeface="Times New Roman" panose="02020603050405020304"/>
                <a:ea typeface="Times New Roman" panose="02020603050405020304"/>
                <a:cs typeface="Times New Roman" panose="02020603050405020304"/>
              </a:defRPr>
            </a:lvl3pPr>
            <a:lvl4pPr algn="ctr">
              <a:defRPr sz="2100" b="0">
                <a:solidFill>
                  <a:srgbClr val="111111"/>
                </a:solidFill>
                <a:latin typeface="Times New Roman" panose="02020603050405020304"/>
                <a:ea typeface="Times New Roman" panose="02020603050405020304"/>
                <a:cs typeface="Times New Roman" panose="02020603050405020304"/>
              </a:defRPr>
            </a:lvl4pPr>
            <a:lvl5pPr algn="ctr">
              <a:defRPr sz="2100" b="0">
                <a:solidFill>
                  <a:srgbClr val="111111"/>
                </a:solidFill>
                <a:latin typeface="Times New Roman" panose="02020603050405020304"/>
                <a:ea typeface="Times New Roman" panose="02020603050405020304"/>
                <a:cs typeface="Times New Roman" panose="02020603050405020304"/>
              </a:defRPr>
            </a:lvl5pPr>
            <a:lvl6pPr algn="ctr">
              <a:defRPr sz="2100" b="0">
                <a:solidFill>
                  <a:srgbClr val="111111"/>
                </a:solidFill>
                <a:latin typeface="Times New Roman" panose="02020603050405020304"/>
                <a:ea typeface="Times New Roman" panose="02020603050405020304"/>
                <a:cs typeface="Times New Roman" panose="02020603050405020304"/>
              </a:defRPr>
            </a:lvl6pPr>
            <a:lvl7pPr algn="ctr">
              <a:defRPr sz="2100" b="0">
                <a:solidFill>
                  <a:srgbClr val="111111"/>
                </a:solidFill>
                <a:latin typeface="Times New Roman" panose="02020603050405020304"/>
                <a:ea typeface="Times New Roman" panose="02020603050405020304"/>
                <a:cs typeface="Times New Roman" panose="02020603050405020304"/>
              </a:defRPr>
            </a:lvl7pPr>
            <a:lvl8pPr algn="ctr">
              <a:defRPr sz="2100" b="0">
                <a:solidFill>
                  <a:srgbClr val="111111"/>
                </a:solidFill>
                <a:latin typeface="Times New Roman" panose="02020603050405020304"/>
                <a:ea typeface="Times New Roman" panose="02020603050405020304"/>
                <a:cs typeface="Times New Roman" panose="02020603050405020304"/>
              </a:defRPr>
            </a:lvl8pPr>
            <a:lvl9pPr algn="ctr">
              <a:defRPr sz="2100" b="0">
                <a:solidFill>
                  <a:srgbClr val="111111"/>
                </a:solidFill>
                <a:latin typeface="Times New Roman" panose="02020603050405020304"/>
                <a:ea typeface="Times New Roman" panose="02020603050405020304"/>
                <a:cs typeface="Times New Roman" panose="02020603050405020304"/>
              </a:defRPr>
            </a:lvl9pPr>
          </a:lstStyle>
          <a:p>
            <a:pPr algn="ctr">
              <a:defRPr sz="2100" b="0">
                <a:solidFill>
                  <a:srgbClr val="111111"/>
                </a:solidFill>
                <a:latin typeface="Times New Roman" panose="02020603050405020304"/>
                <a:ea typeface="Times New Roman" panose="02020603050405020304"/>
                <a:cs typeface="Times New Roman" panose="02020603050405020304"/>
              </a:defRPr>
            </a:pPr>
            <a:r>
              <a:rPr sz="1680" b="0">
                <a:solidFill>
                  <a:srgbClr val="111111"/>
                </a:solidFill>
                <a:latin typeface="Times New Roman" panose="02020603050405020304"/>
                <a:ea typeface="Times New Roman" panose="02020603050405020304"/>
                <a:cs typeface="Times New Roman" panose="02020603050405020304"/>
              </a:rPr>
              <a:t>h = f(z) + αA(z)</a:t>
            </a:r>
            <a:endParaRPr sz="1680" b="0">
              <a:solidFill>
                <a:srgbClr val="111111"/>
              </a:solidFill>
              <a:latin typeface="Times New Roman" panose="02020603050405020304"/>
              <a:ea typeface="Times New Roman" panose="02020603050405020304"/>
              <a:cs typeface="Times New Roman" panose="02020603050405020304"/>
            </a:endParaRPr>
          </a:p>
        </p:txBody>
      </p:sp>
      <p:sp>
        <p:nvSpPr>
          <p:cNvPr id="26" name="LoRA输入"/>
          <p:cNvSpPr>
            <a:spLocks noGrp="1"/>
          </p:cNvSpPr>
          <p:nvPr/>
        </p:nvSpPr>
        <p:spPr>
          <a:xfrm>
            <a:off x="9067800" y="3154680"/>
            <a:ext cx="1905000" cy="548640"/>
          </a:xfrm>
          <a:prstGeom prst="rect">
            <a:avLst/>
          </a:prstGeom>
          <a:solidFill>
            <a:srgbClr val="F6F7FA"/>
          </a:solidFill>
          <a:ln w="11906">
            <a:solidFill>
              <a:srgbClr val="3465CD"/>
            </a:solidFill>
            <a:prstDash val="solid"/>
          </a:ln>
        </p:spPr>
        <p:txBody>
          <a:bodyPr wrap="none" lIns="30480" tIns="30480" rIns="30480" bIns="30480" anchor="ctr">
            <a:noAutofit/>
          </a:bodyPr>
          <a:lstStyle>
            <a:defPPr algn="ctr">
              <a:defRPr sz="2025" b="0">
                <a:solidFill>
                  <a:srgbClr val="111111"/>
                </a:solidFill>
                <a:latin typeface="微软雅黑" panose="020B0503020204020204" charset="-122"/>
                <a:ea typeface="微软雅黑" panose="020B0503020204020204" charset="-122"/>
                <a:cs typeface="微软雅黑" panose="020B0503020204020204" charset="-122"/>
              </a:defRPr>
            </a:defPPr>
            <a:lvl1pPr algn="ctr">
              <a:defRPr sz="2025" b="0">
                <a:solidFill>
                  <a:srgbClr val="111111"/>
                </a:solidFill>
                <a:latin typeface="微软雅黑" panose="020B0503020204020204" charset="-122"/>
                <a:ea typeface="微软雅黑" panose="020B0503020204020204" charset="-122"/>
                <a:cs typeface="微软雅黑" panose="020B0503020204020204" charset="-122"/>
              </a:defRPr>
            </a:lvl1pPr>
            <a:lvl2pPr algn="ctr">
              <a:defRPr sz="2025" b="0">
                <a:solidFill>
                  <a:srgbClr val="111111"/>
                </a:solidFill>
                <a:latin typeface="微软雅黑" panose="020B0503020204020204" charset="-122"/>
                <a:ea typeface="微软雅黑" panose="020B0503020204020204" charset="-122"/>
                <a:cs typeface="微软雅黑" panose="020B0503020204020204" charset="-122"/>
              </a:defRPr>
            </a:lvl2pPr>
            <a:lvl3pPr algn="ctr">
              <a:defRPr sz="2025" b="0">
                <a:solidFill>
                  <a:srgbClr val="111111"/>
                </a:solidFill>
                <a:latin typeface="微软雅黑" panose="020B0503020204020204" charset="-122"/>
                <a:ea typeface="微软雅黑" panose="020B0503020204020204" charset="-122"/>
                <a:cs typeface="微软雅黑" panose="020B0503020204020204" charset="-122"/>
              </a:defRPr>
            </a:lvl3pPr>
            <a:lvl4pPr algn="ctr">
              <a:defRPr sz="2025" b="0">
                <a:solidFill>
                  <a:srgbClr val="111111"/>
                </a:solidFill>
                <a:latin typeface="微软雅黑" panose="020B0503020204020204" charset="-122"/>
                <a:ea typeface="微软雅黑" panose="020B0503020204020204" charset="-122"/>
                <a:cs typeface="微软雅黑" panose="020B0503020204020204" charset="-122"/>
              </a:defRPr>
            </a:lvl4pPr>
            <a:lvl5pPr algn="ctr">
              <a:defRPr sz="2025" b="0">
                <a:solidFill>
                  <a:srgbClr val="111111"/>
                </a:solidFill>
                <a:latin typeface="微软雅黑" panose="020B0503020204020204" charset="-122"/>
                <a:ea typeface="微软雅黑" panose="020B0503020204020204" charset="-122"/>
                <a:cs typeface="微软雅黑" panose="020B0503020204020204" charset="-122"/>
              </a:defRPr>
            </a:lvl5pPr>
            <a:lvl6pPr algn="ctr">
              <a:defRPr sz="2025" b="0">
                <a:solidFill>
                  <a:srgbClr val="111111"/>
                </a:solidFill>
                <a:latin typeface="微软雅黑" panose="020B0503020204020204" charset="-122"/>
                <a:ea typeface="微软雅黑" panose="020B0503020204020204" charset="-122"/>
                <a:cs typeface="微软雅黑" panose="020B0503020204020204" charset="-122"/>
              </a:defRPr>
            </a:lvl6pPr>
            <a:lvl7pPr algn="ctr">
              <a:defRPr sz="2025" b="0">
                <a:solidFill>
                  <a:srgbClr val="111111"/>
                </a:solidFill>
                <a:latin typeface="微软雅黑" panose="020B0503020204020204" charset="-122"/>
                <a:ea typeface="微软雅黑" panose="020B0503020204020204" charset="-122"/>
                <a:cs typeface="微软雅黑" panose="020B0503020204020204" charset="-122"/>
              </a:defRPr>
            </a:lvl7pPr>
            <a:lvl8pPr algn="ctr">
              <a:defRPr sz="2025" b="0">
                <a:solidFill>
                  <a:srgbClr val="111111"/>
                </a:solidFill>
                <a:latin typeface="微软雅黑" panose="020B0503020204020204" charset="-122"/>
                <a:ea typeface="微软雅黑" panose="020B0503020204020204" charset="-122"/>
                <a:cs typeface="微软雅黑" panose="020B0503020204020204" charset="-122"/>
              </a:defRPr>
            </a:lvl8pPr>
            <a:lvl9pPr algn="ctr">
              <a:defRPr sz="2025" b="0">
                <a:solidFill>
                  <a:srgbClr val="111111"/>
                </a:solidFill>
                <a:latin typeface="微软雅黑" panose="020B0503020204020204" charset="-122"/>
                <a:ea typeface="微软雅黑" panose="020B0503020204020204" charset="-122"/>
                <a:cs typeface="微软雅黑" panose="020B0503020204020204" charset="-122"/>
              </a:defRPr>
            </a:lvl9pPr>
          </a:lstStyle>
          <a:p>
            <a:pPr algn="ctr">
              <a:defRPr sz="2025" b="0">
                <a:solidFill>
                  <a:srgbClr val="111111"/>
                </a:solidFill>
                <a:latin typeface="微软雅黑" panose="020B0503020204020204" charset="-122"/>
                <a:ea typeface="微软雅黑" panose="020B0503020204020204" charset="-122"/>
                <a:cs typeface="微软雅黑" panose="020B0503020204020204" charset="-122"/>
              </a:defRPr>
            </a:pPr>
            <a:r>
              <a:rPr sz="1620" b="0">
                <a:solidFill>
                  <a:srgbClr val="111111"/>
                </a:solidFill>
                <a:latin typeface="微软雅黑" panose="020B0503020204020204" charset="-122"/>
                <a:ea typeface="微软雅黑" panose="020B0503020204020204" charset="-122"/>
                <a:cs typeface="微软雅黑" panose="020B0503020204020204" charset="-122"/>
              </a:rPr>
              <a:t>输入特征 z</a:t>
            </a:r>
            <a:endParaRPr sz="1620" b="0">
              <a:solidFill>
                <a:srgbClr val="111111"/>
              </a:solidFill>
              <a:latin typeface="微软雅黑" panose="020B0503020204020204" charset="-122"/>
              <a:ea typeface="微软雅黑" panose="020B0503020204020204" charset="-122"/>
              <a:cs typeface="微软雅黑" panose="020B0503020204020204" charset="-122"/>
            </a:endParaRPr>
          </a:p>
        </p:txBody>
      </p:sp>
      <p:sp>
        <p:nvSpPr>
          <p:cNvPr id="27" name="LoRA冻结权重"/>
          <p:cNvSpPr>
            <a:spLocks noGrp="1"/>
          </p:cNvSpPr>
          <p:nvPr/>
        </p:nvSpPr>
        <p:spPr>
          <a:xfrm>
            <a:off x="8382000" y="4175760"/>
            <a:ext cx="1508760" cy="579120"/>
          </a:xfrm>
          <a:prstGeom prst="rect">
            <a:avLst/>
          </a:prstGeom>
          <a:solidFill>
            <a:srgbClr val="F6F7FA"/>
          </a:solidFill>
          <a:ln w="11906">
            <a:solidFill>
              <a:srgbClr val="3465CD"/>
            </a:solidFill>
            <a:prstDash val="solid"/>
          </a:ln>
        </p:spPr>
        <p:txBody>
          <a:bodyPr wrap="none" lIns="30480" tIns="30480" rIns="30480" bIns="30480" anchor="ctr">
            <a:noAutofit/>
          </a:bodyPr>
          <a:lstStyle>
            <a:defPPr algn="ctr">
              <a:defRPr sz="1950" b="0">
                <a:solidFill>
                  <a:srgbClr val="111111"/>
                </a:solidFill>
                <a:latin typeface="微软雅黑" panose="020B0503020204020204" charset="-122"/>
                <a:ea typeface="微软雅黑" panose="020B0503020204020204" charset="-122"/>
                <a:cs typeface="微软雅黑" panose="020B0503020204020204" charset="-122"/>
              </a:defRPr>
            </a:defPPr>
            <a:lvl1pPr algn="ctr">
              <a:defRPr sz="1950" b="0">
                <a:solidFill>
                  <a:srgbClr val="111111"/>
                </a:solidFill>
                <a:latin typeface="微软雅黑" panose="020B0503020204020204" charset="-122"/>
                <a:ea typeface="微软雅黑" panose="020B0503020204020204" charset="-122"/>
                <a:cs typeface="微软雅黑" panose="020B0503020204020204" charset="-122"/>
              </a:defRPr>
            </a:lvl1pPr>
            <a:lvl2pPr algn="ctr">
              <a:defRPr sz="1950" b="0">
                <a:solidFill>
                  <a:srgbClr val="111111"/>
                </a:solidFill>
                <a:latin typeface="微软雅黑" panose="020B0503020204020204" charset="-122"/>
                <a:ea typeface="微软雅黑" panose="020B0503020204020204" charset="-122"/>
                <a:cs typeface="微软雅黑" panose="020B0503020204020204" charset="-122"/>
              </a:defRPr>
            </a:lvl2pPr>
            <a:lvl3pPr algn="ctr">
              <a:defRPr sz="1950" b="0">
                <a:solidFill>
                  <a:srgbClr val="111111"/>
                </a:solidFill>
                <a:latin typeface="微软雅黑" panose="020B0503020204020204" charset="-122"/>
                <a:ea typeface="微软雅黑" panose="020B0503020204020204" charset="-122"/>
                <a:cs typeface="微软雅黑" panose="020B0503020204020204" charset="-122"/>
              </a:defRPr>
            </a:lvl3pPr>
            <a:lvl4pPr algn="ctr">
              <a:defRPr sz="1950" b="0">
                <a:solidFill>
                  <a:srgbClr val="111111"/>
                </a:solidFill>
                <a:latin typeface="微软雅黑" panose="020B0503020204020204" charset="-122"/>
                <a:ea typeface="微软雅黑" panose="020B0503020204020204" charset="-122"/>
                <a:cs typeface="微软雅黑" panose="020B0503020204020204" charset="-122"/>
              </a:defRPr>
            </a:lvl4pPr>
            <a:lvl5pPr algn="ctr">
              <a:defRPr sz="1950" b="0">
                <a:solidFill>
                  <a:srgbClr val="111111"/>
                </a:solidFill>
                <a:latin typeface="微软雅黑" panose="020B0503020204020204" charset="-122"/>
                <a:ea typeface="微软雅黑" panose="020B0503020204020204" charset="-122"/>
                <a:cs typeface="微软雅黑" panose="020B0503020204020204" charset="-122"/>
              </a:defRPr>
            </a:lvl5pPr>
            <a:lvl6pPr algn="ctr">
              <a:defRPr sz="1950" b="0">
                <a:solidFill>
                  <a:srgbClr val="111111"/>
                </a:solidFill>
                <a:latin typeface="微软雅黑" panose="020B0503020204020204" charset="-122"/>
                <a:ea typeface="微软雅黑" panose="020B0503020204020204" charset="-122"/>
                <a:cs typeface="微软雅黑" panose="020B0503020204020204" charset="-122"/>
              </a:defRPr>
            </a:lvl6pPr>
            <a:lvl7pPr algn="ctr">
              <a:defRPr sz="1950" b="0">
                <a:solidFill>
                  <a:srgbClr val="111111"/>
                </a:solidFill>
                <a:latin typeface="微软雅黑" panose="020B0503020204020204" charset="-122"/>
                <a:ea typeface="微软雅黑" panose="020B0503020204020204" charset="-122"/>
                <a:cs typeface="微软雅黑" panose="020B0503020204020204" charset="-122"/>
              </a:defRPr>
            </a:lvl7pPr>
            <a:lvl8pPr algn="ctr">
              <a:defRPr sz="1950" b="0">
                <a:solidFill>
                  <a:srgbClr val="111111"/>
                </a:solidFill>
                <a:latin typeface="微软雅黑" panose="020B0503020204020204" charset="-122"/>
                <a:ea typeface="微软雅黑" panose="020B0503020204020204" charset="-122"/>
                <a:cs typeface="微软雅黑" panose="020B0503020204020204" charset="-122"/>
              </a:defRPr>
            </a:lvl8pPr>
            <a:lvl9pPr algn="ctr">
              <a:defRPr sz="1950" b="0">
                <a:solidFill>
                  <a:srgbClr val="111111"/>
                </a:solidFill>
                <a:latin typeface="微软雅黑" panose="020B0503020204020204" charset="-122"/>
                <a:ea typeface="微软雅黑" panose="020B0503020204020204" charset="-122"/>
                <a:cs typeface="微软雅黑" panose="020B0503020204020204" charset="-122"/>
              </a:defRPr>
            </a:lvl9pPr>
          </a:lstStyle>
          <a:p>
            <a:pPr algn="ctr">
              <a:defRPr sz="1950" b="0">
                <a:solidFill>
                  <a:srgbClr val="111111"/>
                </a:solidFill>
                <a:latin typeface="微软雅黑" panose="020B0503020204020204" charset="-122"/>
                <a:ea typeface="微软雅黑" panose="020B0503020204020204" charset="-122"/>
                <a:cs typeface="微软雅黑" panose="020B0503020204020204" charset="-122"/>
              </a:defRPr>
            </a:pPr>
            <a:r>
              <a:rPr sz="1560" b="0">
                <a:solidFill>
                  <a:srgbClr val="111111"/>
                </a:solidFill>
                <a:latin typeface="微软雅黑" panose="020B0503020204020204" charset="-122"/>
                <a:ea typeface="微软雅黑" panose="020B0503020204020204" charset="-122"/>
                <a:cs typeface="微软雅黑" panose="020B0503020204020204" charset="-122"/>
              </a:rPr>
              <a:t>冻结权重 W₀</a:t>
            </a:r>
            <a:endParaRPr sz="1560" b="0">
              <a:solidFill>
                <a:srgbClr val="111111"/>
              </a:solidFill>
              <a:latin typeface="微软雅黑" panose="020B0503020204020204" charset="-122"/>
              <a:ea typeface="微软雅黑" panose="020B0503020204020204" charset="-122"/>
              <a:cs typeface="微软雅黑" panose="020B0503020204020204" charset="-122"/>
            </a:endParaRPr>
          </a:p>
        </p:txBody>
      </p:sp>
      <p:sp>
        <p:nvSpPr>
          <p:cNvPr id="28" name="LoRA低秩A"/>
          <p:cNvSpPr>
            <a:spLocks noGrp="1"/>
          </p:cNvSpPr>
          <p:nvPr/>
        </p:nvSpPr>
        <p:spPr>
          <a:xfrm>
            <a:off x="10134600" y="3947160"/>
            <a:ext cx="1600200" cy="426720"/>
          </a:xfrm>
          <a:prstGeom prst="rect">
            <a:avLst/>
          </a:prstGeom>
          <a:solidFill>
            <a:srgbClr val="E8EEF7"/>
          </a:solidFill>
          <a:ln w="11906">
            <a:solidFill>
              <a:srgbClr val="3465CD"/>
            </a:solidFill>
            <a:prstDash val="solid"/>
          </a:ln>
        </p:spPr>
        <p:txBody>
          <a:bodyPr wrap="none" lIns="30480" tIns="30480" rIns="30480" bIns="30480" anchor="ctr">
            <a:noAutofit/>
          </a:bodyPr>
          <a:lstStyle>
            <a:defPPr algn="ctr">
              <a:defRPr sz="1875" b="1">
                <a:solidFill>
                  <a:srgbClr val="111111"/>
                </a:solidFill>
                <a:latin typeface="微软雅黑" panose="020B0503020204020204" charset="-122"/>
                <a:ea typeface="微软雅黑" panose="020B0503020204020204" charset="-122"/>
                <a:cs typeface="微软雅黑" panose="020B0503020204020204" charset="-122"/>
              </a:defRPr>
            </a:defPPr>
            <a:lvl1pPr algn="ctr">
              <a:defRPr sz="1875" b="1">
                <a:solidFill>
                  <a:srgbClr val="111111"/>
                </a:solidFill>
                <a:latin typeface="微软雅黑" panose="020B0503020204020204" charset="-122"/>
                <a:ea typeface="微软雅黑" panose="020B0503020204020204" charset="-122"/>
                <a:cs typeface="微软雅黑" panose="020B0503020204020204" charset="-122"/>
              </a:defRPr>
            </a:lvl1pPr>
            <a:lvl2pPr algn="ctr">
              <a:defRPr sz="1875" b="1">
                <a:solidFill>
                  <a:srgbClr val="111111"/>
                </a:solidFill>
                <a:latin typeface="微软雅黑" panose="020B0503020204020204" charset="-122"/>
                <a:ea typeface="微软雅黑" panose="020B0503020204020204" charset="-122"/>
                <a:cs typeface="微软雅黑" panose="020B0503020204020204" charset="-122"/>
              </a:defRPr>
            </a:lvl2pPr>
            <a:lvl3pPr algn="ctr">
              <a:defRPr sz="1875" b="1">
                <a:solidFill>
                  <a:srgbClr val="111111"/>
                </a:solidFill>
                <a:latin typeface="微软雅黑" panose="020B0503020204020204" charset="-122"/>
                <a:ea typeface="微软雅黑" panose="020B0503020204020204" charset="-122"/>
                <a:cs typeface="微软雅黑" panose="020B0503020204020204" charset="-122"/>
              </a:defRPr>
            </a:lvl3pPr>
            <a:lvl4pPr algn="ctr">
              <a:defRPr sz="1875" b="1">
                <a:solidFill>
                  <a:srgbClr val="111111"/>
                </a:solidFill>
                <a:latin typeface="微软雅黑" panose="020B0503020204020204" charset="-122"/>
                <a:ea typeface="微软雅黑" panose="020B0503020204020204" charset="-122"/>
                <a:cs typeface="微软雅黑" panose="020B0503020204020204" charset="-122"/>
              </a:defRPr>
            </a:lvl4pPr>
            <a:lvl5pPr algn="ctr">
              <a:defRPr sz="1875" b="1">
                <a:solidFill>
                  <a:srgbClr val="111111"/>
                </a:solidFill>
                <a:latin typeface="微软雅黑" panose="020B0503020204020204" charset="-122"/>
                <a:ea typeface="微软雅黑" panose="020B0503020204020204" charset="-122"/>
                <a:cs typeface="微软雅黑" panose="020B0503020204020204" charset="-122"/>
              </a:defRPr>
            </a:lvl5pPr>
            <a:lvl6pPr algn="ctr">
              <a:defRPr sz="1875" b="1">
                <a:solidFill>
                  <a:srgbClr val="111111"/>
                </a:solidFill>
                <a:latin typeface="微软雅黑" panose="020B0503020204020204" charset="-122"/>
                <a:ea typeface="微软雅黑" panose="020B0503020204020204" charset="-122"/>
                <a:cs typeface="微软雅黑" panose="020B0503020204020204" charset="-122"/>
              </a:defRPr>
            </a:lvl6pPr>
            <a:lvl7pPr algn="ctr">
              <a:defRPr sz="1875" b="1">
                <a:solidFill>
                  <a:srgbClr val="111111"/>
                </a:solidFill>
                <a:latin typeface="微软雅黑" panose="020B0503020204020204" charset="-122"/>
                <a:ea typeface="微软雅黑" panose="020B0503020204020204" charset="-122"/>
                <a:cs typeface="微软雅黑" panose="020B0503020204020204" charset="-122"/>
              </a:defRPr>
            </a:lvl7pPr>
            <a:lvl8pPr algn="ctr">
              <a:defRPr sz="1875" b="1">
                <a:solidFill>
                  <a:srgbClr val="111111"/>
                </a:solidFill>
                <a:latin typeface="微软雅黑" panose="020B0503020204020204" charset="-122"/>
                <a:ea typeface="微软雅黑" panose="020B0503020204020204" charset="-122"/>
                <a:cs typeface="微软雅黑" panose="020B0503020204020204" charset="-122"/>
              </a:defRPr>
            </a:lvl8pPr>
            <a:lvl9pPr algn="ctr">
              <a:defRPr sz="1875" b="1">
                <a:solidFill>
                  <a:srgbClr val="111111"/>
                </a:solidFill>
                <a:latin typeface="微软雅黑" panose="020B0503020204020204" charset="-122"/>
                <a:ea typeface="微软雅黑" panose="020B0503020204020204" charset="-122"/>
                <a:cs typeface="微软雅黑" panose="020B0503020204020204" charset="-122"/>
              </a:defRPr>
            </a:lvl9pPr>
          </a:lstStyle>
          <a:p>
            <a:pPr algn="ctr">
              <a:defRPr sz="1875" b="1">
                <a:solidFill>
                  <a:srgbClr val="111111"/>
                </a:solidFill>
                <a:latin typeface="微软雅黑" panose="020B0503020204020204" charset="-122"/>
                <a:ea typeface="微软雅黑" panose="020B0503020204020204" charset="-122"/>
                <a:cs typeface="微软雅黑" panose="020B0503020204020204" charset="-122"/>
              </a:defRPr>
            </a:pPr>
            <a:r>
              <a:rPr sz="1500" b="1">
                <a:solidFill>
                  <a:srgbClr val="111111"/>
                </a:solidFill>
                <a:latin typeface="微软雅黑" panose="020B0503020204020204" charset="-122"/>
                <a:ea typeface="微软雅黑" panose="020B0503020204020204" charset="-122"/>
                <a:cs typeface="微软雅黑" panose="020B0503020204020204" charset="-122"/>
              </a:rPr>
              <a:t>低秩矩阵 A</a:t>
            </a:r>
            <a:endParaRPr sz="1500" b="1">
              <a:solidFill>
                <a:srgbClr val="111111"/>
              </a:solidFill>
              <a:latin typeface="微软雅黑" panose="020B0503020204020204" charset="-122"/>
              <a:ea typeface="微软雅黑" panose="020B0503020204020204" charset="-122"/>
              <a:cs typeface="微软雅黑" panose="020B0503020204020204" charset="-122"/>
            </a:endParaRPr>
          </a:p>
        </p:txBody>
      </p:sp>
      <p:sp>
        <p:nvSpPr>
          <p:cNvPr id="29" name="LoRA低秩B"/>
          <p:cNvSpPr>
            <a:spLocks noGrp="1"/>
          </p:cNvSpPr>
          <p:nvPr/>
        </p:nvSpPr>
        <p:spPr>
          <a:xfrm>
            <a:off x="10134600" y="4632960"/>
            <a:ext cx="1600200" cy="426720"/>
          </a:xfrm>
          <a:prstGeom prst="rect">
            <a:avLst/>
          </a:prstGeom>
          <a:solidFill>
            <a:srgbClr val="E8EEF7"/>
          </a:solidFill>
          <a:ln w="11906">
            <a:solidFill>
              <a:srgbClr val="3465CD"/>
            </a:solidFill>
            <a:prstDash val="solid"/>
          </a:ln>
        </p:spPr>
        <p:txBody>
          <a:bodyPr wrap="none" lIns="30480" tIns="30480" rIns="30480" bIns="30480" anchor="ctr">
            <a:noAutofit/>
          </a:bodyPr>
          <a:lstStyle>
            <a:defPPr algn="ctr">
              <a:defRPr sz="1875" b="1">
                <a:solidFill>
                  <a:srgbClr val="111111"/>
                </a:solidFill>
                <a:latin typeface="微软雅黑" panose="020B0503020204020204" charset="-122"/>
                <a:ea typeface="微软雅黑" panose="020B0503020204020204" charset="-122"/>
                <a:cs typeface="微软雅黑" panose="020B0503020204020204" charset="-122"/>
              </a:defRPr>
            </a:defPPr>
            <a:lvl1pPr algn="ctr">
              <a:defRPr sz="1875" b="1">
                <a:solidFill>
                  <a:srgbClr val="111111"/>
                </a:solidFill>
                <a:latin typeface="微软雅黑" panose="020B0503020204020204" charset="-122"/>
                <a:ea typeface="微软雅黑" panose="020B0503020204020204" charset="-122"/>
                <a:cs typeface="微软雅黑" panose="020B0503020204020204" charset="-122"/>
              </a:defRPr>
            </a:lvl1pPr>
            <a:lvl2pPr algn="ctr">
              <a:defRPr sz="1875" b="1">
                <a:solidFill>
                  <a:srgbClr val="111111"/>
                </a:solidFill>
                <a:latin typeface="微软雅黑" panose="020B0503020204020204" charset="-122"/>
                <a:ea typeface="微软雅黑" panose="020B0503020204020204" charset="-122"/>
                <a:cs typeface="微软雅黑" panose="020B0503020204020204" charset="-122"/>
              </a:defRPr>
            </a:lvl2pPr>
            <a:lvl3pPr algn="ctr">
              <a:defRPr sz="1875" b="1">
                <a:solidFill>
                  <a:srgbClr val="111111"/>
                </a:solidFill>
                <a:latin typeface="微软雅黑" panose="020B0503020204020204" charset="-122"/>
                <a:ea typeface="微软雅黑" panose="020B0503020204020204" charset="-122"/>
                <a:cs typeface="微软雅黑" panose="020B0503020204020204" charset="-122"/>
              </a:defRPr>
            </a:lvl3pPr>
            <a:lvl4pPr algn="ctr">
              <a:defRPr sz="1875" b="1">
                <a:solidFill>
                  <a:srgbClr val="111111"/>
                </a:solidFill>
                <a:latin typeface="微软雅黑" panose="020B0503020204020204" charset="-122"/>
                <a:ea typeface="微软雅黑" panose="020B0503020204020204" charset="-122"/>
                <a:cs typeface="微软雅黑" panose="020B0503020204020204" charset="-122"/>
              </a:defRPr>
            </a:lvl4pPr>
            <a:lvl5pPr algn="ctr">
              <a:defRPr sz="1875" b="1">
                <a:solidFill>
                  <a:srgbClr val="111111"/>
                </a:solidFill>
                <a:latin typeface="微软雅黑" panose="020B0503020204020204" charset="-122"/>
                <a:ea typeface="微软雅黑" panose="020B0503020204020204" charset="-122"/>
                <a:cs typeface="微软雅黑" panose="020B0503020204020204" charset="-122"/>
              </a:defRPr>
            </a:lvl5pPr>
            <a:lvl6pPr algn="ctr">
              <a:defRPr sz="1875" b="1">
                <a:solidFill>
                  <a:srgbClr val="111111"/>
                </a:solidFill>
                <a:latin typeface="微软雅黑" panose="020B0503020204020204" charset="-122"/>
                <a:ea typeface="微软雅黑" panose="020B0503020204020204" charset="-122"/>
                <a:cs typeface="微软雅黑" panose="020B0503020204020204" charset="-122"/>
              </a:defRPr>
            </a:lvl6pPr>
            <a:lvl7pPr algn="ctr">
              <a:defRPr sz="1875" b="1">
                <a:solidFill>
                  <a:srgbClr val="111111"/>
                </a:solidFill>
                <a:latin typeface="微软雅黑" panose="020B0503020204020204" charset="-122"/>
                <a:ea typeface="微软雅黑" panose="020B0503020204020204" charset="-122"/>
                <a:cs typeface="微软雅黑" panose="020B0503020204020204" charset="-122"/>
              </a:defRPr>
            </a:lvl7pPr>
            <a:lvl8pPr algn="ctr">
              <a:defRPr sz="1875" b="1">
                <a:solidFill>
                  <a:srgbClr val="111111"/>
                </a:solidFill>
                <a:latin typeface="微软雅黑" panose="020B0503020204020204" charset="-122"/>
                <a:ea typeface="微软雅黑" panose="020B0503020204020204" charset="-122"/>
                <a:cs typeface="微软雅黑" panose="020B0503020204020204" charset="-122"/>
              </a:defRPr>
            </a:lvl8pPr>
            <a:lvl9pPr algn="ctr">
              <a:defRPr sz="1875" b="1">
                <a:solidFill>
                  <a:srgbClr val="111111"/>
                </a:solidFill>
                <a:latin typeface="微软雅黑" panose="020B0503020204020204" charset="-122"/>
                <a:ea typeface="微软雅黑" panose="020B0503020204020204" charset="-122"/>
                <a:cs typeface="微软雅黑" panose="020B0503020204020204" charset="-122"/>
              </a:defRPr>
            </a:lvl9pPr>
          </a:lstStyle>
          <a:p>
            <a:pPr algn="ctr">
              <a:defRPr sz="1875" b="1">
                <a:solidFill>
                  <a:srgbClr val="111111"/>
                </a:solidFill>
                <a:latin typeface="微软雅黑" panose="020B0503020204020204" charset="-122"/>
                <a:ea typeface="微软雅黑" panose="020B0503020204020204" charset="-122"/>
                <a:cs typeface="微软雅黑" panose="020B0503020204020204" charset="-122"/>
              </a:defRPr>
            </a:pPr>
            <a:r>
              <a:rPr sz="1500" b="1">
                <a:solidFill>
                  <a:srgbClr val="111111"/>
                </a:solidFill>
                <a:latin typeface="微软雅黑" panose="020B0503020204020204" charset="-122"/>
                <a:ea typeface="微软雅黑" panose="020B0503020204020204" charset="-122"/>
                <a:cs typeface="微软雅黑" panose="020B0503020204020204" charset="-122"/>
              </a:rPr>
              <a:t>低秩矩阵 B</a:t>
            </a:r>
            <a:endParaRPr sz="1500" b="1">
              <a:solidFill>
                <a:srgbClr val="111111"/>
              </a:solidFill>
              <a:latin typeface="微软雅黑" panose="020B0503020204020204" charset="-122"/>
              <a:ea typeface="微软雅黑" panose="020B0503020204020204" charset="-122"/>
              <a:cs typeface="微软雅黑" panose="020B0503020204020204" charset="-122"/>
            </a:endParaRPr>
          </a:p>
        </p:txBody>
      </p:sp>
      <p:sp>
        <p:nvSpPr>
          <p:cNvPr id="33" name="LoRA残差相加"/>
          <p:cNvSpPr>
            <a:spLocks noGrp="1"/>
          </p:cNvSpPr>
          <p:nvPr/>
        </p:nvSpPr>
        <p:spPr>
          <a:xfrm>
            <a:off x="9906000" y="5151120"/>
            <a:ext cx="304800" cy="304800"/>
          </a:xfrm>
          <a:prstGeom prst="rect">
            <a:avLst/>
          </a:prstGeom>
          <a:noFill/>
          <a:ln w="0">
            <a:noFill/>
          </a:ln>
        </p:spPr>
        <p:txBody>
          <a:bodyPr wrap="none" lIns="0" tIns="0" rIns="0" bIns="0" anchor="ctr">
            <a:noAutofit/>
          </a:bodyPr>
          <a:lstStyle>
            <a:defPPr algn="ctr">
              <a:defRPr sz="2625" b="1">
                <a:solidFill>
                  <a:srgbClr val="2F5EB4"/>
                </a:solidFill>
                <a:latin typeface="微软雅黑" panose="020B0503020204020204" charset="-122"/>
                <a:ea typeface="微软雅黑" panose="020B0503020204020204" charset="-122"/>
                <a:cs typeface="微软雅黑" panose="020B0503020204020204" charset="-122"/>
              </a:defRPr>
            </a:defPPr>
            <a:lvl1pPr algn="ctr">
              <a:defRPr sz="2625" b="1">
                <a:solidFill>
                  <a:srgbClr val="2F5EB4"/>
                </a:solidFill>
                <a:latin typeface="微软雅黑" panose="020B0503020204020204" charset="-122"/>
                <a:ea typeface="微软雅黑" panose="020B0503020204020204" charset="-122"/>
                <a:cs typeface="微软雅黑" panose="020B0503020204020204" charset="-122"/>
              </a:defRPr>
            </a:lvl1pPr>
            <a:lvl2pPr algn="ctr">
              <a:defRPr sz="2625" b="1">
                <a:solidFill>
                  <a:srgbClr val="2F5EB4"/>
                </a:solidFill>
                <a:latin typeface="微软雅黑" panose="020B0503020204020204" charset="-122"/>
                <a:ea typeface="微软雅黑" panose="020B0503020204020204" charset="-122"/>
                <a:cs typeface="微软雅黑" panose="020B0503020204020204" charset="-122"/>
              </a:defRPr>
            </a:lvl2pPr>
            <a:lvl3pPr algn="ctr">
              <a:defRPr sz="2625" b="1">
                <a:solidFill>
                  <a:srgbClr val="2F5EB4"/>
                </a:solidFill>
                <a:latin typeface="微软雅黑" panose="020B0503020204020204" charset="-122"/>
                <a:ea typeface="微软雅黑" panose="020B0503020204020204" charset="-122"/>
                <a:cs typeface="微软雅黑" panose="020B0503020204020204" charset="-122"/>
              </a:defRPr>
            </a:lvl3pPr>
            <a:lvl4pPr algn="ctr">
              <a:defRPr sz="2625" b="1">
                <a:solidFill>
                  <a:srgbClr val="2F5EB4"/>
                </a:solidFill>
                <a:latin typeface="微软雅黑" panose="020B0503020204020204" charset="-122"/>
                <a:ea typeface="微软雅黑" panose="020B0503020204020204" charset="-122"/>
                <a:cs typeface="微软雅黑" panose="020B0503020204020204" charset="-122"/>
              </a:defRPr>
            </a:lvl4pPr>
            <a:lvl5pPr algn="ctr">
              <a:defRPr sz="2625" b="1">
                <a:solidFill>
                  <a:srgbClr val="2F5EB4"/>
                </a:solidFill>
                <a:latin typeface="微软雅黑" panose="020B0503020204020204" charset="-122"/>
                <a:ea typeface="微软雅黑" panose="020B0503020204020204" charset="-122"/>
                <a:cs typeface="微软雅黑" panose="020B0503020204020204" charset="-122"/>
              </a:defRPr>
            </a:lvl5pPr>
            <a:lvl6pPr algn="ctr">
              <a:defRPr sz="2625" b="1">
                <a:solidFill>
                  <a:srgbClr val="2F5EB4"/>
                </a:solidFill>
                <a:latin typeface="微软雅黑" panose="020B0503020204020204" charset="-122"/>
                <a:ea typeface="微软雅黑" panose="020B0503020204020204" charset="-122"/>
                <a:cs typeface="微软雅黑" panose="020B0503020204020204" charset="-122"/>
              </a:defRPr>
            </a:lvl6pPr>
            <a:lvl7pPr algn="ctr">
              <a:defRPr sz="2625" b="1">
                <a:solidFill>
                  <a:srgbClr val="2F5EB4"/>
                </a:solidFill>
                <a:latin typeface="微软雅黑" panose="020B0503020204020204" charset="-122"/>
                <a:ea typeface="微软雅黑" panose="020B0503020204020204" charset="-122"/>
                <a:cs typeface="微软雅黑" panose="020B0503020204020204" charset="-122"/>
              </a:defRPr>
            </a:lvl7pPr>
            <a:lvl8pPr algn="ctr">
              <a:defRPr sz="2625" b="1">
                <a:solidFill>
                  <a:srgbClr val="2F5EB4"/>
                </a:solidFill>
                <a:latin typeface="微软雅黑" panose="020B0503020204020204" charset="-122"/>
                <a:ea typeface="微软雅黑" panose="020B0503020204020204" charset="-122"/>
                <a:cs typeface="微软雅黑" panose="020B0503020204020204" charset="-122"/>
              </a:defRPr>
            </a:lvl8pPr>
            <a:lvl9pPr algn="ctr">
              <a:defRPr sz="2625" b="1">
                <a:solidFill>
                  <a:srgbClr val="2F5EB4"/>
                </a:solidFill>
                <a:latin typeface="微软雅黑" panose="020B0503020204020204" charset="-122"/>
                <a:ea typeface="微软雅黑" panose="020B0503020204020204" charset="-122"/>
                <a:cs typeface="微软雅黑" panose="020B0503020204020204" charset="-122"/>
              </a:defRPr>
            </a:lvl9pPr>
          </a:lstStyle>
          <a:p>
            <a:pPr algn="ctr">
              <a:defRPr sz="2625" b="1">
                <a:solidFill>
                  <a:srgbClr val="2F5EB4"/>
                </a:solidFill>
                <a:latin typeface="微软雅黑" panose="020B0503020204020204" charset="-122"/>
                <a:ea typeface="微软雅黑" panose="020B0503020204020204" charset="-122"/>
                <a:cs typeface="微软雅黑" panose="020B0503020204020204" charset="-122"/>
              </a:defRPr>
            </a:pPr>
            <a:r>
              <a:rPr sz="2100" b="1">
                <a:solidFill>
                  <a:srgbClr val="2F5EB4"/>
                </a:solidFill>
                <a:latin typeface="微软雅黑" panose="020B0503020204020204" charset="-122"/>
                <a:ea typeface="微软雅黑" panose="020B0503020204020204" charset="-122"/>
                <a:cs typeface="微软雅黑" panose="020B0503020204020204" charset="-122"/>
              </a:rPr>
              <a:t>+</a:t>
            </a:r>
            <a:endParaRPr sz="2100" b="1">
              <a:solidFill>
                <a:srgbClr val="2F5EB4"/>
              </a:solidFill>
              <a:latin typeface="微软雅黑" panose="020B0503020204020204" charset="-122"/>
              <a:ea typeface="微软雅黑" panose="020B0503020204020204" charset="-122"/>
              <a:cs typeface="微软雅黑" panose="020B0503020204020204" charset="-122"/>
            </a:endParaRPr>
          </a:p>
        </p:txBody>
      </p:sp>
      <p:sp>
        <p:nvSpPr>
          <p:cNvPr id="36" name="LoRA输出说明"/>
          <p:cNvSpPr>
            <a:spLocks noGrp="1"/>
          </p:cNvSpPr>
          <p:nvPr/>
        </p:nvSpPr>
        <p:spPr>
          <a:xfrm>
            <a:off x="8382000" y="5455920"/>
            <a:ext cx="3352800" cy="259080"/>
          </a:xfrm>
          <a:prstGeom prst="rect">
            <a:avLst/>
          </a:prstGeom>
          <a:noFill/>
          <a:ln w="0">
            <a:noFill/>
          </a:ln>
        </p:spPr>
        <p:txBody>
          <a:bodyPr wrap="none" lIns="0" tIns="0" rIns="0" bIns="0" anchor="ctr">
            <a:noAutofit/>
          </a:bodyPr>
          <a:lstStyle>
            <a:defPPr algn="ctr">
              <a:defRPr sz="1875" b="1">
                <a:solidFill>
                  <a:srgbClr val="111111"/>
                </a:solidFill>
                <a:latin typeface="微软雅黑" panose="020B0503020204020204" charset="-122"/>
                <a:ea typeface="微软雅黑" panose="020B0503020204020204" charset="-122"/>
                <a:cs typeface="微软雅黑" panose="020B0503020204020204" charset="-122"/>
              </a:defRPr>
            </a:defPPr>
            <a:lvl1pPr algn="ctr">
              <a:defRPr sz="1875" b="1">
                <a:solidFill>
                  <a:srgbClr val="111111"/>
                </a:solidFill>
                <a:latin typeface="微软雅黑" panose="020B0503020204020204" charset="-122"/>
                <a:ea typeface="微软雅黑" panose="020B0503020204020204" charset="-122"/>
                <a:cs typeface="微软雅黑" panose="020B0503020204020204" charset="-122"/>
              </a:defRPr>
            </a:lvl1pPr>
            <a:lvl2pPr algn="ctr">
              <a:defRPr sz="1875" b="1">
                <a:solidFill>
                  <a:srgbClr val="111111"/>
                </a:solidFill>
                <a:latin typeface="微软雅黑" panose="020B0503020204020204" charset="-122"/>
                <a:ea typeface="微软雅黑" panose="020B0503020204020204" charset="-122"/>
                <a:cs typeface="微软雅黑" panose="020B0503020204020204" charset="-122"/>
              </a:defRPr>
            </a:lvl2pPr>
            <a:lvl3pPr algn="ctr">
              <a:defRPr sz="1875" b="1">
                <a:solidFill>
                  <a:srgbClr val="111111"/>
                </a:solidFill>
                <a:latin typeface="微软雅黑" panose="020B0503020204020204" charset="-122"/>
                <a:ea typeface="微软雅黑" panose="020B0503020204020204" charset="-122"/>
                <a:cs typeface="微软雅黑" panose="020B0503020204020204" charset="-122"/>
              </a:defRPr>
            </a:lvl3pPr>
            <a:lvl4pPr algn="ctr">
              <a:defRPr sz="1875" b="1">
                <a:solidFill>
                  <a:srgbClr val="111111"/>
                </a:solidFill>
                <a:latin typeface="微软雅黑" panose="020B0503020204020204" charset="-122"/>
                <a:ea typeface="微软雅黑" panose="020B0503020204020204" charset="-122"/>
                <a:cs typeface="微软雅黑" panose="020B0503020204020204" charset="-122"/>
              </a:defRPr>
            </a:lvl4pPr>
            <a:lvl5pPr algn="ctr">
              <a:defRPr sz="1875" b="1">
                <a:solidFill>
                  <a:srgbClr val="111111"/>
                </a:solidFill>
                <a:latin typeface="微软雅黑" panose="020B0503020204020204" charset="-122"/>
                <a:ea typeface="微软雅黑" panose="020B0503020204020204" charset="-122"/>
                <a:cs typeface="微软雅黑" panose="020B0503020204020204" charset="-122"/>
              </a:defRPr>
            </a:lvl5pPr>
            <a:lvl6pPr algn="ctr">
              <a:defRPr sz="1875" b="1">
                <a:solidFill>
                  <a:srgbClr val="111111"/>
                </a:solidFill>
                <a:latin typeface="微软雅黑" panose="020B0503020204020204" charset="-122"/>
                <a:ea typeface="微软雅黑" panose="020B0503020204020204" charset="-122"/>
                <a:cs typeface="微软雅黑" panose="020B0503020204020204" charset="-122"/>
              </a:defRPr>
            </a:lvl6pPr>
            <a:lvl7pPr algn="ctr">
              <a:defRPr sz="1875" b="1">
                <a:solidFill>
                  <a:srgbClr val="111111"/>
                </a:solidFill>
                <a:latin typeface="微软雅黑" panose="020B0503020204020204" charset="-122"/>
                <a:ea typeface="微软雅黑" panose="020B0503020204020204" charset="-122"/>
                <a:cs typeface="微软雅黑" panose="020B0503020204020204" charset="-122"/>
              </a:defRPr>
            </a:lvl7pPr>
            <a:lvl8pPr algn="ctr">
              <a:defRPr sz="1875" b="1">
                <a:solidFill>
                  <a:srgbClr val="111111"/>
                </a:solidFill>
                <a:latin typeface="微软雅黑" panose="020B0503020204020204" charset="-122"/>
                <a:ea typeface="微软雅黑" panose="020B0503020204020204" charset="-122"/>
                <a:cs typeface="微软雅黑" panose="020B0503020204020204" charset="-122"/>
              </a:defRPr>
            </a:lvl8pPr>
            <a:lvl9pPr algn="ctr">
              <a:defRPr sz="1875" b="1">
                <a:solidFill>
                  <a:srgbClr val="111111"/>
                </a:solidFill>
                <a:latin typeface="微软雅黑" panose="020B0503020204020204" charset="-122"/>
                <a:ea typeface="微软雅黑" panose="020B0503020204020204" charset="-122"/>
                <a:cs typeface="微软雅黑" panose="020B0503020204020204" charset="-122"/>
              </a:defRPr>
            </a:lvl9pPr>
          </a:lstStyle>
          <a:p>
            <a:pPr algn="ctr">
              <a:defRPr sz="1875" b="1">
                <a:solidFill>
                  <a:srgbClr val="111111"/>
                </a:solidFill>
                <a:latin typeface="微软雅黑" panose="020B0503020204020204" charset="-122"/>
                <a:ea typeface="微软雅黑" panose="020B0503020204020204" charset="-122"/>
                <a:cs typeface="微软雅黑" panose="020B0503020204020204" charset="-122"/>
              </a:defRPr>
            </a:pPr>
            <a:r>
              <a:rPr sz="1500" b="1">
                <a:solidFill>
                  <a:srgbClr val="111111"/>
                </a:solidFill>
                <a:latin typeface="微软雅黑" panose="020B0503020204020204" charset="-122"/>
                <a:ea typeface="微软雅黑" panose="020B0503020204020204" charset="-122"/>
                <a:cs typeface="微软雅黑" panose="020B0503020204020204" charset="-122"/>
              </a:rPr>
              <a:t>以低秩增量更新原权重</a:t>
            </a:r>
            <a:endParaRPr sz="1500" b="1">
              <a:solidFill>
                <a:srgbClr val="111111"/>
              </a:solidFill>
              <a:latin typeface="微软雅黑" panose="020B0503020204020204" charset="-122"/>
              <a:ea typeface="微软雅黑" panose="020B0503020204020204" charset="-122"/>
              <a:cs typeface="微软雅黑" panose="020B0503020204020204" charset="-122"/>
            </a:endParaRPr>
          </a:p>
        </p:txBody>
      </p:sp>
      <p:sp>
        <p:nvSpPr>
          <p:cNvPr id="37" name="LoRA公式"/>
          <p:cNvSpPr>
            <a:spLocks noGrp="1"/>
          </p:cNvSpPr>
          <p:nvPr/>
        </p:nvSpPr>
        <p:spPr>
          <a:xfrm>
            <a:off x="8382000" y="5753100"/>
            <a:ext cx="3352800" cy="289560"/>
          </a:xfrm>
          <a:prstGeom prst="rect">
            <a:avLst/>
          </a:prstGeom>
          <a:noFill/>
          <a:ln w="0">
            <a:noFill/>
          </a:ln>
        </p:spPr>
        <p:txBody>
          <a:bodyPr wrap="none" lIns="0" tIns="0" rIns="0" bIns="0" anchor="ctr">
            <a:noAutofit/>
          </a:bodyPr>
          <a:lstStyle>
            <a:defPPr algn="ctr">
              <a:defRPr sz="2100" b="0">
                <a:solidFill>
                  <a:srgbClr val="111111"/>
                </a:solidFill>
                <a:latin typeface="Times New Roman" panose="02020603050405020304"/>
                <a:ea typeface="Times New Roman" panose="02020603050405020304"/>
                <a:cs typeface="Times New Roman" panose="02020603050405020304"/>
              </a:defRPr>
            </a:defPPr>
            <a:lvl1pPr algn="ctr">
              <a:defRPr sz="2100" b="0">
                <a:solidFill>
                  <a:srgbClr val="111111"/>
                </a:solidFill>
                <a:latin typeface="Times New Roman" panose="02020603050405020304"/>
                <a:ea typeface="Times New Roman" panose="02020603050405020304"/>
                <a:cs typeface="Times New Roman" panose="02020603050405020304"/>
              </a:defRPr>
            </a:lvl1pPr>
            <a:lvl2pPr algn="ctr">
              <a:defRPr sz="2100" b="0">
                <a:solidFill>
                  <a:srgbClr val="111111"/>
                </a:solidFill>
                <a:latin typeface="Times New Roman" panose="02020603050405020304"/>
                <a:ea typeface="Times New Roman" panose="02020603050405020304"/>
                <a:cs typeface="Times New Roman" panose="02020603050405020304"/>
              </a:defRPr>
            </a:lvl2pPr>
            <a:lvl3pPr algn="ctr">
              <a:defRPr sz="2100" b="0">
                <a:solidFill>
                  <a:srgbClr val="111111"/>
                </a:solidFill>
                <a:latin typeface="Times New Roman" panose="02020603050405020304"/>
                <a:ea typeface="Times New Roman" panose="02020603050405020304"/>
                <a:cs typeface="Times New Roman" panose="02020603050405020304"/>
              </a:defRPr>
            </a:lvl3pPr>
            <a:lvl4pPr algn="ctr">
              <a:defRPr sz="2100" b="0">
                <a:solidFill>
                  <a:srgbClr val="111111"/>
                </a:solidFill>
                <a:latin typeface="Times New Roman" panose="02020603050405020304"/>
                <a:ea typeface="Times New Roman" panose="02020603050405020304"/>
                <a:cs typeface="Times New Roman" panose="02020603050405020304"/>
              </a:defRPr>
            </a:lvl4pPr>
            <a:lvl5pPr algn="ctr">
              <a:defRPr sz="2100" b="0">
                <a:solidFill>
                  <a:srgbClr val="111111"/>
                </a:solidFill>
                <a:latin typeface="Times New Roman" panose="02020603050405020304"/>
                <a:ea typeface="Times New Roman" panose="02020603050405020304"/>
                <a:cs typeface="Times New Roman" panose="02020603050405020304"/>
              </a:defRPr>
            </a:lvl5pPr>
            <a:lvl6pPr algn="ctr">
              <a:defRPr sz="2100" b="0">
                <a:solidFill>
                  <a:srgbClr val="111111"/>
                </a:solidFill>
                <a:latin typeface="Times New Roman" panose="02020603050405020304"/>
                <a:ea typeface="Times New Roman" panose="02020603050405020304"/>
                <a:cs typeface="Times New Roman" panose="02020603050405020304"/>
              </a:defRPr>
            </a:lvl6pPr>
            <a:lvl7pPr algn="ctr">
              <a:defRPr sz="2100" b="0">
                <a:solidFill>
                  <a:srgbClr val="111111"/>
                </a:solidFill>
                <a:latin typeface="Times New Roman" panose="02020603050405020304"/>
                <a:ea typeface="Times New Roman" panose="02020603050405020304"/>
                <a:cs typeface="Times New Roman" panose="02020603050405020304"/>
              </a:defRPr>
            </a:lvl7pPr>
            <a:lvl8pPr algn="ctr">
              <a:defRPr sz="2100" b="0">
                <a:solidFill>
                  <a:srgbClr val="111111"/>
                </a:solidFill>
                <a:latin typeface="Times New Roman" panose="02020603050405020304"/>
                <a:ea typeface="Times New Roman" panose="02020603050405020304"/>
                <a:cs typeface="Times New Roman" panose="02020603050405020304"/>
              </a:defRPr>
            </a:lvl8pPr>
            <a:lvl9pPr algn="ctr">
              <a:defRPr sz="2100" b="0">
                <a:solidFill>
                  <a:srgbClr val="111111"/>
                </a:solidFill>
                <a:latin typeface="Times New Roman" panose="02020603050405020304"/>
                <a:ea typeface="Times New Roman" panose="02020603050405020304"/>
                <a:cs typeface="Times New Roman" panose="02020603050405020304"/>
              </a:defRPr>
            </a:lvl9pPr>
          </a:lstStyle>
          <a:p>
            <a:pPr algn="ctr">
              <a:defRPr sz="2100" b="0">
                <a:solidFill>
                  <a:srgbClr val="111111"/>
                </a:solidFill>
                <a:latin typeface="Times New Roman" panose="02020603050405020304"/>
                <a:ea typeface="Times New Roman" panose="02020603050405020304"/>
                <a:cs typeface="Times New Roman" panose="02020603050405020304"/>
              </a:defRPr>
            </a:pPr>
            <a:r>
              <a:rPr sz="1680" b="0">
                <a:solidFill>
                  <a:srgbClr val="111111"/>
                </a:solidFill>
                <a:latin typeface="Times New Roman" panose="02020603050405020304"/>
                <a:ea typeface="Times New Roman" panose="02020603050405020304"/>
                <a:cs typeface="Times New Roman" panose="02020603050405020304"/>
              </a:rPr>
              <a:t>h = W₀z + (α/r)BAz</a:t>
            </a:r>
            <a:endParaRPr sz="1680" b="0">
              <a:solidFill>
                <a:srgbClr val="111111"/>
              </a:solidFill>
              <a:latin typeface="Times New Roman" panose="02020603050405020304"/>
              <a:ea typeface="Times New Roman" panose="02020603050405020304"/>
              <a:cs typeface="Times New Roman" panose="02020603050405020304"/>
            </a:endParaRPr>
          </a:p>
        </p:txBody>
      </p:sp>
      <p:sp>
        <p:nvSpPr>
          <p:cNvPr id="38" name="共同点"/>
          <p:cNvSpPr>
            <a:spLocks noGrp="1"/>
          </p:cNvSpPr>
          <p:nvPr/>
        </p:nvSpPr>
        <p:spPr>
          <a:xfrm>
            <a:off x="670560" y="6225540"/>
            <a:ext cx="11049000" cy="358140"/>
          </a:xfrm>
          <a:prstGeom prst="rect">
            <a:avLst/>
          </a:prstGeom>
          <a:noFill/>
          <a:ln w="0">
            <a:noFill/>
          </a:ln>
        </p:spPr>
        <p:txBody>
          <a:bodyPr wrap="none" lIns="0" tIns="0" rIns="0" bIns="0" anchor="ctr">
            <a:noAutofit/>
          </a:bodyPr>
          <a:lstStyle>
            <a:defPPr algn="l">
              <a:defRPr sz="2025" b="1">
                <a:solidFill>
                  <a:srgbClr val="2F5EB4"/>
                </a:solidFill>
                <a:latin typeface="微软雅黑" panose="020B0503020204020204" charset="-122"/>
                <a:ea typeface="微软雅黑" panose="020B0503020204020204" charset="-122"/>
                <a:cs typeface="微软雅黑" panose="020B0503020204020204" charset="-122"/>
              </a:defRPr>
            </a:defPPr>
            <a:lvl1pPr algn="l">
              <a:defRPr sz="2025" b="1">
                <a:solidFill>
                  <a:srgbClr val="2F5EB4"/>
                </a:solidFill>
                <a:latin typeface="微软雅黑" panose="020B0503020204020204" charset="-122"/>
                <a:ea typeface="微软雅黑" panose="020B0503020204020204" charset="-122"/>
                <a:cs typeface="微软雅黑" panose="020B0503020204020204" charset="-122"/>
              </a:defRPr>
            </a:lvl1pPr>
            <a:lvl2pPr algn="l">
              <a:defRPr sz="2025" b="1">
                <a:solidFill>
                  <a:srgbClr val="2F5EB4"/>
                </a:solidFill>
                <a:latin typeface="微软雅黑" panose="020B0503020204020204" charset="-122"/>
                <a:ea typeface="微软雅黑" panose="020B0503020204020204" charset="-122"/>
                <a:cs typeface="微软雅黑" panose="020B0503020204020204" charset="-122"/>
              </a:defRPr>
            </a:lvl2pPr>
            <a:lvl3pPr algn="l">
              <a:defRPr sz="2025" b="1">
                <a:solidFill>
                  <a:srgbClr val="2F5EB4"/>
                </a:solidFill>
                <a:latin typeface="微软雅黑" panose="020B0503020204020204" charset="-122"/>
                <a:ea typeface="微软雅黑" panose="020B0503020204020204" charset="-122"/>
                <a:cs typeface="微软雅黑" panose="020B0503020204020204" charset="-122"/>
              </a:defRPr>
            </a:lvl3pPr>
            <a:lvl4pPr algn="l">
              <a:defRPr sz="2025" b="1">
                <a:solidFill>
                  <a:srgbClr val="2F5EB4"/>
                </a:solidFill>
                <a:latin typeface="微软雅黑" panose="020B0503020204020204" charset="-122"/>
                <a:ea typeface="微软雅黑" panose="020B0503020204020204" charset="-122"/>
                <a:cs typeface="微软雅黑" panose="020B0503020204020204" charset="-122"/>
              </a:defRPr>
            </a:lvl4pPr>
            <a:lvl5pPr algn="l">
              <a:defRPr sz="2025" b="1">
                <a:solidFill>
                  <a:srgbClr val="2F5EB4"/>
                </a:solidFill>
                <a:latin typeface="微软雅黑" panose="020B0503020204020204" charset="-122"/>
                <a:ea typeface="微软雅黑" panose="020B0503020204020204" charset="-122"/>
                <a:cs typeface="微软雅黑" panose="020B0503020204020204" charset="-122"/>
              </a:defRPr>
            </a:lvl5pPr>
            <a:lvl6pPr algn="l">
              <a:defRPr sz="2025" b="1">
                <a:solidFill>
                  <a:srgbClr val="2F5EB4"/>
                </a:solidFill>
                <a:latin typeface="微软雅黑" panose="020B0503020204020204" charset="-122"/>
                <a:ea typeface="微软雅黑" panose="020B0503020204020204" charset="-122"/>
                <a:cs typeface="微软雅黑" panose="020B0503020204020204" charset="-122"/>
              </a:defRPr>
            </a:lvl6pPr>
            <a:lvl7pPr algn="l">
              <a:defRPr sz="2025" b="1">
                <a:solidFill>
                  <a:srgbClr val="2F5EB4"/>
                </a:solidFill>
                <a:latin typeface="微软雅黑" panose="020B0503020204020204" charset="-122"/>
                <a:ea typeface="微软雅黑" panose="020B0503020204020204" charset="-122"/>
                <a:cs typeface="微软雅黑" panose="020B0503020204020204" charset="-122"/>
              </a:defRPr>
            </a:lvl7pPr>
            <a:lvl8pPr algn="l">
              <a:defRPr sz="2025" b="1">
                <a:solidFill>
                  <a:srgbClr val="2F5EB4"/>
                </a:solidFill>
                <a:latin typeface="微软雅黑" panose="020B0503020204020204" charset="-122"/>
                <a:ea typeface="微软雅黑" panose="020B0503020204020204" charset="-122"/>
                <a:cs typeface="微软雅黑" panose="020B0503020204020204" charset="-122"/>
              </a:defRPr>
            </a:lvl8pPr>
            <a:lvl9pPr algn="l">
              <a:defRPr sz="2025" b="1">
                <a:solidFill>
                  <a:srgbClr val="2F5EB4"/>
                </a:solidFill>
                <a:latin typeface="微软雅黑" panose="020B0503020204020204" charset="-122"/>
                <a:ea typeface="微软雅黑" panose="020B0503020204020204" charset="-122"/>
                <a:cs typeface="微软雅黑" panose="020B0503020204020204" charset="-122"/>
              </a:defRPr>
            </a:lvl9pPr>
          </a:lstStyle>
          <a:p>
            <a:pPr algn="l">
              <a:defRPr sz="2025" b="1">
                <a:solidFill>
                  <a:srgbClr val="2F5EB4"/>
                </a:solidFill>
                <a:latin typeface="微软雅黑" panose="020B0503020204020204" charset="-122"/>
                <a:ea typeface="微软雅黑" panose="020B0503020204020204" charset="-122"/>
                <a:cs typeface="微软雅黑" panose="020B0503020204020204" charset="-122"/>
              </a:defRPr>
            </a:pPr>
            <a:r>
              <a:rPr sz="1620" b="1">
                <a:solidFill>
                  <a:srgbClr val="2F5EB4"/>
                </a:solidFill>
                <a:latin typeface="微软雅黑" panose="020B0503020204020204" charset="-122"/>
                <a:ea typeface="微软雅黑" panose="020B0503020204020204" charset="-122"/>
                <a:cs typeface="微软雅黑" panose="020B0503020204020204" charset="-122"/>
              </a:rPr>
              <a:t>共同点：冻结预训练主干，以分类损失更新少量附加参数；最终仍由 CLIP 图文相似度分类。</a:t>
            </a:r>
            <a:endParaRPr sz="1620" b="1">
              <a:solidFill>
                <a:srgbClr val="2F5EB4"/>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591261" y="0"/>
            <a:ext cx="2431378" cy="689042"/>
          </a:xfrm>
          <a:prstGeom prst="rect">
            <a:avLst/>
          </a:prstGeom>
        </p:spPr>
      </p:pic>
      <p:sp>
        <p:nvSpPr>
          <p:cNvPr id="2" name="矩形 1"/>
          <p:cNvSpPr/>
          <p:nvPr/>
        </p:nvSpPr>
        <p:spPr>
          <a:xfrm flipV="1">
            <a:off x="-1" y="137160"/>
            <a:ext cx="301441" cy="5518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76686" y="184868"/>
            <a:ext cx="1501140" cy="521970"/>
          </a:xfrm>
          <a:prstGeom prst="rect">
            <a:avLst/>
          </a:prstGeom>
          <a:noFill/>
        </p:spPr>
        <p:txBody>
          <a:bodyPr wrap="none" rtlCol="0">
            <a:spAutoFit/>
          </a:bodyPr>
          <a:lstStyle/>
          <a:p>
            <a:pPr algn="l"/>
            <a:r>
              <a:rPr lang="en-US" altLang="zh-CN" sz="2800" b="1" dirty="0">
                <a:latin typeface="Centaur" panose="02030504050205020304" pitchFamily="18" charset="0"/>
              </a:rPr>
              <a:t>Methods</a:t>
            </a:r>
            <a:endParaRPr lang="en-US" altLang="zh-CN" sz="2800" b="1" dirty="0">
              <a:latin typeface="Centaur" panose="02030504050205020304" pitchFamily="18" charset="0"/>
            </a:endParaRPr>
          </a:p>
        </p:txBody>
      </p:sp>
      <p:sp>
        <p:nvSpPr>
          <p:cNvPr id="4" name="文本框 3"/>
          <p:cNvSpPr txBox="1"/>
          <p:nvPr/>
        </p:nvSpPr>
        <p:spPr>
          <a:xfrm>
            <a:off x="499110" y="800735"/>
            <a:ext cx="8974455" cy="583565"/>
          </a:xfrm>
          <a:prstGeom prst="rect">
            <a:avLst/>
          </a:prstGeom>
        </p:spPr>
        <p:txBody>
          <a:bodyPr wrap="square">
            <a:spAutoFit/>
          </a:bodyPr>
          <a:p>
            <a:r>
              <a:rPr lang="zh-CN" altLang="en-US" sz="1600"/>
              <a:t>以 </a:t>
            </a:r>
            <a:r>
              <a:rPr lang="en-US" altLang="zh-CN" sz="1600"/>
              <a:t>CLIP ViT-B/16 </a:t>
            </a:r>
            <a:r>
              <a:rPr lang="zh-CN" altLang="en-US" sz="1600"/>
              <a:t>的视觉分支为例。它的 </a:t>
            </a:r>
            <a:r>
              <a:rPr lang="en-US" altLang="zh-CN" sz="1600"/>
              <a:t>Transformer </a:t>
            </a:r>
            <a:r>
              <a:rPr lang="zh-CN" altLang="en-US" sz="1600"/>
              <a:t>隐藏特征是 </a:t>
            </a:r>
            <a:r>
              <a:rPr lang="en-US" altLang="zh-CN" sz="1600"/>
              <a:t>768 </a:t>
            </a:r>
            <a:r>
              <a:rPr lang="zh-CN" altLang="en-US" sz="1600"/>
              <a:t>维的。</a:t>
            </a:r>
            <a:endParaRPr lang="zh-CN" altLang="en-US" sz="1600"/>
          </a:p>
          <a:p>
            <a:r>
              <a:rPr lang="zh-CN" altLang="en-US" sz="1600"/>
              <a:t>传统的瓶颈式 </a:t>
            </a:r>
            <a:r>
              <a:rPr lang="en-US" altLang="zh-CN" sz="1600"/>
              <a:t>Adapter </a:t>
            </a:r>
            <a:r>
              <a:rPr lang="zh-CN" altLang="en-US" sz="1600"/>
              <a:t>：</a:t>
            </a:r>
            <a:endParaRPr lang="zh-CN" altLang="en-US" sz="1600"/>
          </a:p>
        </p:txBody>
      </p:sp>
      <p:pic>
        <p:nvPicPr>
          <p:cNvPr id="5" name="图片 4"/>
          <p:cNvPicPr>
            <a:picLocks noChangeAspect="1"/>
          </p:cNvPicPr>
          <p:nvPr/>
        </p:nvPicPr>
        <p:blipFill>
          <a:blip r:embed="rId2"/>
          <a:stretch>
            <a:fillRect/>
          </a:stretch>
        </p:blipFill>
        <p:spPr>
          <a:xfrm>
            <a:off x="376555" y="1612265"/>
            <a:ext cx="5916295" cy="4676775"/>
          </a:xfrm>
          <a:prstGeom prst="rect">
            <a:avLst/>
          </a:prstGeom>
        </p:spPr>
      </p:pic>
      <p:sp>
        <p:nvSpPr>
          <p:cNvPr id="6" name="文本框 5"/>
          <p:cNvSpPr txBox="1"/>
          <p:nvPr/>
        </p:nvSpPr>
        <p:spPr>
          <a:xfrm>
            <a:off x="6331585" y="2753678"/>
            <a:ext cx="5080000" cy="1568450"/>
          </a:xfrm>
          <a:prstGeom prst="rect">
            <a:avLst/>
          </a:prstGeom>
        </p:spPr>
        <p:txBody>
          <a:bodyPr>
            <a:spAutoFit/>
          </a:bodyPr>
          <a:p>
            <a:r>
              <a:rPr lang="zh-CN" altLang="en-US" sz="1600"/>
              <a:t>作者借鉴了 </a:t>
            </a:r>
            <a:r>
              <a:rPr lang="en-US" altLang="zh-CN" sz="1600"/>
              <a:t>Yang </a:t>
            </a:r>
            <a:r>
              <a:rPr lang="zh-CN" altLang="en-US" sz="1600"/>
              <a:t>等人在</a:t>
            </a:r>
            <a:r>
              <a:rPr lang="zh-CN" altLang="en-US" sz="1600" b="1"/>
              <a:t> </a:t>
            </a:r>
            <a:r>
              <a:rPr lang="en-US" altLang="zh-CN" sz="1600" b="1"/>
              <a:t>2024 </a:t>
            </a:r>
            <a:r>
              <a:rPr lang="zh-CN" altLang="en-US" sz="1600" b="1"/>
              <a:t>年</a:t>
            </a:r>
            <a:r>
              <a:rPr lang="zh-CN" altLang="en-US" sz="1600"/>
              <a:t>提出的 </a:t>
            </a:r>
            <a:r>
              <a:rPr lang="en-US" altLang="zh-CN" sz="1600"/>
              <a:t>Multi-Modal Adapter</a:t>
            </a:r>
            <a:r>
              <a:rPr lang="zh-CN" altLang="en-US" sz="1600" b="1"/>
              <a:t>（</a:t>
            </a:r>
            <a:r>
              <a:rPr lang="en-US" altLang="zh-CN" sz="1600" b="1"/>
              <a:t>MMA</a:t>
            </a:r>
            <a:r>
              <a:rPr lang="zh-CN" altLang="en-US" sz="1600" b="1"/>
              <a:t>）</a:t>
            </a:r>
            <a:r>
              <a:rPr lang="zh-CN" altLang="en-US" sz="1600"/>
              <a:t>结构。</a:t>
            </a:r>
            <a:endParaRPr lang="zh-CN" altLang="en-US" sz="1600"/>
          </a:p>
          <a:p>
            <a:r>
              <a:rPr lang="zh-CN" altLang="en-US" sz="1600">
                <a:sym typeface="+mn-ea"/>
              </a:rPr>
              <a:t>在少样本图像分类中，如何提高 </a:t>
            </a:r>
            <a:r>
              <a:rPr lang="en-US" altLang="zh-CN" sz="1600">
                <a:sym typeface="+mn-ea"/>
              </a:rPr>
              <a:t>CLIP </a:t>
            </a:r>
            <a:r>
              <a:rPr lang="zh-CN" altLang="en-US" sz="1600">
                <a:sym typeface="+mn-ea"/>
              </a:rPr>
              <a:t>对已训练 </a:t>
            </a:r>
            <a:r>
              <a:rPr lang="en-US" altLang="zh-CN" sz="1600">
                <a:sym typeface="+mn-ea"/>
              </a:rPr>
              <a:t>Base </a:t>
            </a:r>
            <a:r>
              <a:rPr lang="zh-CN" altLang="en-US" sz="1600">
                <a:sym typeface="+mn-ea"/>
              </a:rPr>
              <a:t>类的判别能力，同时保留对 </a:t>
            </a:r>
            <a:r>
              <a:rPr lang="en-US" altLang="zh-CN" sz="1600">
                <a:sym typeface="+mn-ea"/>
              </a:rPr>
              <a:t>Novel </a:t>
            </a:r>
            <a:r>
              <a:rPr lang="zh-CN" altLang="en-US" sz="1600">
                <a:sym typeface="+mn-ea"/>
              </a:rPr>
              <a:t>类的泛化能力</a:t>
            </a:r>
            <a:endParaRPr lang="zh-CN" altLang="en-US" sz="1600"/>
          </a:p>
          <a:p>
            <a:r>
              <a:rPr lang="zh-CN" altLang="en-US" sz="1600"/>
              <a:t>已有 </a:t>
            </a:r>
            <a:r>
              <a:rPr lang="en-US" altLang="zh-CN" sz="1600"/>
              <a:t>MMA </a:t>
            </a:r>
            <a:r>
              <a:rPr lang="zh-CN" altLang="en-US" sz="1600"/>
              <a:t>的重要特点是：让视觉特征和文本特征经过</a:t>
            </a:r>
            <a:r>
              <a:rPr lang="zh-CN" altLang="en-US" sz="1600" b="1"/>
              <a:t>各自的映射</a:t>
            </a:r>
            <a:r>
              <a:rPr lang="zh-CN" altLang="en-US" sz="1600"/>
              <a:t>，进入</a:t>
            </a:r>
            <a:r>
              <a:rPr lang="zh-CN" altLang="en-US" sz="1600" b="1"/>
              <a:t>同一个共享</a:t>
            </a:r>
            <a:r>
              <a:rPr lang="zh-CN" altLang="en-US" sz="1600"/>
              <a:t>的低维变换模块。</a:t>
            </a:r>
            <a:endParaRPr lang="zh-CN" altLang="en-US" sz="1600"/>
          </a:p>
        </p:txBody>
      </p:sp>
      <p:sp>
        <p:nvSpPr>
          <p:cNvPr id="7" name="文本框 6"/>
          <p:cNvSpPr txBox="1"/>
          <p:nvPr/>
        </p:nvSpPr>
        <p:spPr>
          <a:xfrm>
            <a:off x="6443345" y="4626927"/>
            <a:ext cx="5080000" cy="829945"/>
          </a:xfrm>
          <a:prstGeom prst="rect">
            <a:avLst/>
          </a:prstGeom>
        </p:spPr>
        <p:txBody>
          <a:bodyPr>
            <a:spAutoFit/>
          </a:bodyPr>
          <a:p>
            <a:r>
              <a:rPr lang="zh-CN" altLang="en-US" sz="1600"/>
              <a:t>既然 </a:t>
            </a:r>
            <a:r>
              <a:rPr lang="en-US" altLang="zh-CN" sz="1600"/>
              <a:t>MMA </a:t>
            </a:r>
            <a:r>
              <a:rPr lang="zh-CN" altLang="en-US" sz="1600"/>
              <a:t>内部已经存在模态专属参数和跨模态共享参数，那是否可以进一步让它们在联邦学习中分别承担个性化与跨客户端知识共享的职责？</a:t>
            </a:r>
            <a:endParaRPr lang="zh-CN" altLang="en-US" sz="16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591261" y="0"/>
            <a:ext cx="2431378" cy="689042"/>
          </a:xfrm>
          <a:prstGeom prst="rect">
            <a:avLst/>
          </a:prstGeom>
        </p:spPr>
      </p:pic>
      <p:sp>
        <p:nvSpPr>
          <p:cNvPr id="2" name="矩形 1"/>
          <p:cNvSpPr/>
          <p:nvPr/>
        </p:nvSpPr>
        <p:spPr>
          <a:xfrm flipV="1">
            <a:off x="-1" y="137160"/>
            <a:ext cx="301441" cy="5518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76686" y="184868"/>
            <a:ext cx="1501140" cy="521970"/>
          </a:xfrm>
          <a:prstGeom prst="rect">
            <a:avLst/>
          </a:prstGeom>
          <a:noFill/>
        </p:spPr>
        <p:txBody>
          <a:bodyPr wrap="none" rtlCol="0">
            <a:spAutoFit/>
          </a:bodyPr>
          <a:lstStyle/>
          <a:p>
            <a:pPr algn="l"/>
            <a:r>
              <a:rPr lang="en-US" altLang="zh-CN" sz="2800" b="1" dirty="0">
                <a:latin typeface="Centaur" panose="02030504050205020304" pitchFamily="18" charset="0"/>
              </a:rPr>
              <a:t>Methods</a:t>
            </a:r>
            <a:endParaRPr lang="en-US" altLang="zh-CN" sz="2800" b="1" dirty="0">
              <a:latin typeface="Centaur" panose="02030504050205020304" pitchFamily="18" charset="0"/>
            </a:endParaRPr>
          </a:p>
        </p:txBody>
      </p:sp>
      <p:pic>
        <p:nvPicPr>
          <p:cNvPr id="4" name="图片 3"/>
          <p:cNvPicPr>
            <a:picLocks noChangeAspect="1"/>
          </p:cNvPicPr>
          <p:nvPr/>
        </p:nvPicPr>
        <p:blipFill>
          <a:blip r:embed="rId2"/>
          <a:stretch>
            <a:fillRect/>
          </a:stretch>
        </p:blipFill>
        <p:spPr>
          <a:xfrm>
            <a:off x="376555" y="1358900"/>
            <a:ext cx="7132320" cy="4304030"/>
          </a:xfrm>
          <a:prstGeom prst="rect">
            <a:avLst/>
          </a:prstGeom>
        </p:spPr>
      </p:pic>
      <p:sp>
        <p:nvSpPr>
          <p:cNvPr id="5" name="文本框 4"/>
          <p:cNvSpPr txBox="1"/>
          <p:nvPr/>
        </p:nvSpPr>
        <p:spPr>
          <a:xfrm>
            <a:off x="599440" y="855345"/>
            <a:ext cx="9634855" cy="337185"/>
          </a:xfrm>
          <a:prstGeom prst="rect">
            <a:avLst/>
          </a:prstGeom>
        </p:spPr>
        <p:txBody>
          <a:bodyPr wrap="square">
            <a:spAutoFit/>
          </a:bodyPr>
          <a:p>
            <a:r>
              <a:rPr lang="zh-CN" altLang="en-US" sz="1600"/>
              <a:t>作者希望这一步能够形成一套跨模态共同使用的特征变换规则，进而把它作为客户端之间共享的知识载体。</a:t>
            </a:r>
            <a:endParaRPr lang="zh-CN" altLang="en-US" sz="1600"/>
          </a:p>
        </p:txBody>
      </p:sp>
      <p:sp>
        <p:nvSpPr>
          <p:cNvPr id="7" name="文本框 6"/>
          <p:cNvSpPr txBox="1"/>
          <p:nvPr/>
        </p:nvSpPr>
        <p:spPr>
          <a:xfrm>
            <a:off x="248920" y="5958205"/>
            <a:ext cx="9041130" cy="583565"/>
          </a:xfrm>
          <a:prstGeom prst="rect">
            <a:avLst/>
          </a:prstGeom>
        </p:spPr>
        <p:txBody>
          <a:bodyPr wrap="square">
            <a:spAutoFit/>
          </a:bodyPr>
          <a:p>
            <a:r>
              <a:rPr lang="en-US" altLang="zh-CN" sz="1600"/>
              <a:t>pFedMMA </a:t>
            </a:r>
            <a:r>
              <a:rPr lang="zh-CN" altLang="en-US" sz="1600"/>
              <a:t>没有把一张图片的特征和一段文本的特征直接拼接起来，也没有在 </a:t>
            </a:r>
            <a:r>
              <a:rPr lang="en-US" altLang="zh-CN" sz="1600"/>
              <a:t>Shared Projection </a:t>
            </a:r>
            <a:r>
              <a:rPr lang="zh-CN" altLang="en-US" sz="1600"/>
              <a:t>中进行图文 </a:t>
            </a:r>
            <a:r>
              <a:rPr lang="en-US" altLang="zh-CN" sz="1600"/>
              <a:t>Cross-Attention</a:t>
            </a:r>
            <a:r>
              <a:rPr lang="zh-CN" altLang="en-US" sz="1600"/>
              <a:t>。</a:t>
            </a:r>
            <a:endParaRPr lang="zh-CN" altLang="en-US" sz="1600"/>
          </a:p>
        </p:txBody>
      </p:sp>
      <p:pic>
        <p:nvPicPr>
          <p:cNvPr id="8" name="图片 7"/>
          <p:cNvPicPr>
            <a:picLocks noChangeAspect="1"/>
          </p:cNvPicPr>
          <p:nvPr/>
        </p:nvPicPr>
        <p:blipFill>
          <a:blip r:embed="rId3"/>
          <a:srcRect l="40368" r="12462"/>
          <a:stretch>
            <a:fillRect/>
          </a:stretch>
        </p:blipFill>
        <p:spPr>
          <a:xfrm>
            <a:off x="7870825" y="1573530"/>
            <a:ext cx="3550920" cy="3710305"/>
          </a:xfrm>
          <a:prstGeom prst="rect">
            <a:avLst/>
          </a:prstGeom>
        </p:spPr>
      </p:pic>
      <p:sp>
        <p:nvSpPr>
          <p:cNvPr id="9" name="文本框 8"/>
          <p:cNvSpPr txBox="1"/>
          <p:nvPr/>
        </p:nvSpPr>
        <p:spPr>
          <a:xfrm>
            <a:off x="7870825" y="5128260"/>
            <a:ext cx="3954145" cy="829945"/>
          </a:xfrm>
          <a:prstGeom prst="rect">
            <a:avLst/>
          </a:prstGeom>
        </p:spPr>
        <p:txBody>
          <a:bodyPr wrap="square">
            <a:spAutoFit/>
          </a:bodyPr>
          <a:p>
            <a:r>
              <a:rPr lang="zh-CN" altLang="en-US" sz="1600"/>
              <a:t>由于两个分支共用 </a:t>
            </a:r>
            <a:endParaRPr lang="zh-CN" altLang="en-US" sz="1600"/>
          </a:p>
          <a:p>
            <a:r>
              <a:rPr lang="zh-CN" altLang="en-US" sz="1600"/>
              <a:t>这组矩阵会同时接收图像路径和文本路径传来的训练信号。</a:t>
            </a:r>
            <a:endParaRPr lang="zh-CN" altLang="en-US" sz="16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591261" y="0"/>
            <a:ext cx="2431378" cy="689042"/>
          </a:xfrm>
          <a:prstGeom prst="rect">
            <a:avLst/>
          </a:prstGeom>
        </p:spPr>
      </p:pic>
      <p:sp>
        <p:nvSpPr>
          <p:cNvPr id="2" name="矩形 1"/>
          <p:cNvSpPr/>
          <p:nvPr/>
        </p:nvSpPr>
        <p:spPr>
          <a:xfrm flipV="1">
            <a:off x="-1" y="137160"/>
            <a:ext cx="301441" cy="5518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76686" y="184868"/>
            <a:ext cx="1501140" cy="521970"/>
          </a:xfrm>
          <a:prstGeom prst="rect">
            <a:avLst/>
          </a:prstGeom>
          <a:noFill/>
        </p:spPr>
        <p:txBody>
          <a:bodyPr wrap="none" rtlCol="0">
            <a:spAutoFit/>
          </a:bodyPr>
          <a:lstStyle/>
          <a:p>
            <a:pPr algn="l"/>
            <a:r>
              <a:rPr lang="en-US" altLang="zh-CN" sz="2800" b="1" dirty="0">
                <a:latin typeface="Centaur" panose="02030504050205020304" pitchFamily="18" charset="0"/>
              </a:rPr>
              <a:t>Methods</a:t>
            </a:r>
            <a:endParaRPr lang="en-US" altLang="zh-CN" sz="2800" b="1" dirty="0">
              <a:latin typeface="Centaur" panose="02030504050205020304" pitchFamily="18" charset="0"/>
            </a:endParaRPr>
          </a:p>
        </p:txBody>
      </p:sp>
      <p:pic>
        <p:nvPicPr>
          <p:cNvPr id="11" name="图片 10"/>
          <p:cNvPicPr>
            <a:picLocks noChangeAspect="1"/>
          </p:cNvPicPr>
          <p:nvPr/>
        </p:nvPicPr>
        <p:blipFill>
          <a:blip r:embed="rId2"/>
          <a:stretch>
            <a:fillRect/>
          </a:stretch>
        </p:blipFill>
        <p:spPr>
          <a:xfrm>
            <a:off x="635" y="902335"/>
            <a:ext cx="12191365" cy="516572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591261" y="0"/>
            <a:ext cx="2431378" cy="689042"/>
          </a:xfrm>
          <a:prstGeom prst="rect">
            <a:avLst/>
          </a:prstGeom>
        </p:spPr>
      </p:pic>
      <p:sp>
        <p:nvSpPr>
          <p:cNvPr id="2" name="矩形 1"/>
          <p:cNvSpPr/>
          <p:nvPr/>
        </p:nvSpPr>
        <p:spPr>
          <a:xfrm flipV="1">
            <a:off x="-1" y="137160"/>
            <a:ext cx="301441" cy="5518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76686" y="184868"/>
            <a:ext cx="2103120" cy="521970"/>
          </a:xfrm>
          <a:prstGeom prst="rect">
            <a:avLst/>
          </a:prstGeom>
          <a:noFill/>
        </p:spPr>
        <p:txBody>
          <a:bodyPr wrap="none" rtlCol="0">
            <a:spAutoFit/>
          </a:bodyPr>
          <a:lstStyle/>
          <a:p>
            <a:pPr algn="l"/>
            <a:r>
              <a:rPr lang="en-US" altLang="zh-CN" sz="2800" b="1" dirty="0">
                <a:latin typeface="Centaur" panose="02030504050205020304" pitchFamily="18" charset="0"/>
                <a:sym typeface="+mn-ea"/>
              </a:rPr>
              <a:t>Experiments</a:t>
            </a:r>
            <a:endParaRPr lang="zh-CN" altLang="en-US" sz="2800" b="1" dirty="0">
              <a:latin typeface="Centaur" panose="02030504050205020304" pitchFamily="18" charset="0"/>
            </a:endParaRPr>
          </a:p>
        </p:txBody>
      </p:sp>
      <p:pic>
        <p:nvPicPr>
          <p:cNvPr id="6" name="图片 5"/>
          <p:cNvPicPr>
            <a:picLocks noChangeAspect="1"/>
          </p:cNvPicPr>
          <p:nvPr/>
        </p:nvPicPr>
        <p:blipFill>
          <a:blip r:embed="rId2"/>
          <a:stretch>
            <a:fillRect/>
          </a:stretch>
        </p:blipFill>
        <p:spPr>
          <a:xfrm>
            <a:off x="0" y="683895"/>
            <a:ext cx="12192000" cy="4392930"/>
          </a:xfrm>
          <a:prstGeom prst="rect">
            <a:avLst/>
          </a:prstGeom>
        </p:spPr>
      </p:pic>
      <p:pic>
        <p:nvPicPr>
          <p:cNvPr id="4" name="图片 3"/>
          <p:cNvPicPr>
            <a:picLocks noChangeAspect="1"/>
          </p:cNvPicPr>
          <p:nvPr/>
        </p:nvPicPr>
        <p:blipFill>
          <a:blip r:embed="rId3"/>
          <a:stretch>
            <a:fillRect/>
          </a:stretch>
        </p:blipFill>
        <p:spPr>
          <a:xfrm>
            <a:off x="2367915" y="5076825"/>
            <a:ext cx="5674995" cy="178117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591261" y="0"/>
            <a:ext cx="2431378" cy="689042"/>
          </a:xfrm>
          <a:prstGeom prst="rect">
            <a:avLst/>
          </a:prstGeom>
        </p:spPr>
      </p:pic>
      <p:sp>
        <p:nvSpPr>
          <p:cNvPr id="2" name="矩形 1"/>
          <p:cNvSpPr/>
          <p:nvPr/>
        </p:nvSpPr>
        <p:spPr>
          <a:xfrm flipV="1">
            <a:off x="-1" y="137160"/>
            <a:ext cx="301441" cy="5518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76686" y="184868"/>
            <a:ext cx="2103120" cy="521970"/>
          </a:xfrm>
          <a:prstGeom prst="rect">
            <a:avLst/>
          </a:prstGeom>
          <a:noFill/>
        </p:spPr>
        <p:txBody>
          <a:bodyPr wrap="none" rtlCol="0">
            <a:spAutoFit/>
          </a:bodyPr>
          <a:lstStyle/>
          <a:p>
            <a:pPr algn="l"/>
            <a:r>
              <a:rPr lang="en-US" altLang="zh-CN" sz="2800" b="1" dirty="0">
                <a:latin typeface="Centaur" panose="02030504050205020304" pitchFamily="18" charset="0"/>
                <a:sym typeface="+mn-ea"/>
              </a:rPr>
              <a:t>Experiments</a:t>
            </a:r>
            <a:endParaRPr lang="zh-CN" altLang="en-US" sz="2800" b="1" dirty="0">
              <a:latin typeface="Centaur" panose="02030504050205020304" pitchFamily="18" charset="0"/>
            </a:endParaRPr>
          </a:p>
        </p:txBody>
      </p:sp>
      <p:pic>
        <p:nvPicPr>
          <p:cNvPr id="4" name="图片 3"/>
          <p:cNvPicPr>
            <a:picLocks noChangeAspect="1"/>
          </p:cNvPicPr>
          <p:nvPr/>
        </p:nvPicPr>
        <p:blipFill>
          <a:blip r:embed="rId2"/>
          <a:stretch>
            <a:fillRect/>
          </a:stretch>
        </p:blipFill>
        <p:spPr>
          <a:xfrm>
            <a:off x="842645" y="1892300"/>
            <a:ext cx="4644390" cy="2246630"/>
          </a:xfrm>
          <a:prstGeom prst="rect">
            <a:avLst/>
          </a:prstGeom>
        </p:spPr>
      </p:pic>
      <p:pic>
        <p:nvPicPr>
          <p:cNvPr id="5" name="图片 4"/>
          <p:cNvPicPr>
            <a:picLocks noChangeAspect="1"/>
          </p:cNvPicPr>
          <p:nvPr/>
        </p:nvPicPr>
        <p:blipFill>
          <a:blip r:embed="rId3"/>
          <a:stretch>
            <a:fillRect/>
          </a:stretch>
        </p:blipFill>
        <p:spPr>
          <a:xfrm>
            <a:off x="641985" y="4229100"/>
            <a:ext cx="4938395" cy="906145"/>
          </a:xfrm>
          <a:prstGeom prst="rect">
            <a:avLst/>
          </a:prstGeom>
        </p:spPr>
      </p:pic>
      <p:pic>
        <p:nvPicPr>
          <p:cNvPr id="7" name="图片 6"/>
          <p:cNvPicPr>
            <a:picLocks noChangeAspect="1"/>
          </p:cNvPicPr>
          <p:nvPr/>
        </p:nvPicPr>
        <p:blipFill>
          <a:blip r:embed="rId4"/>
          <a:stretch>
            <a:fillRect/>
          </a:stretch>
        </p:blipFill>
        <p:spPr>
          <a:xfrm>
            <a:off x="5647690" y="1951990"/>
            <a:ext cx="6010275" cy="18288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flipV="1">
            <a:off x="9001621" y="3008795"/>
            <a:ext cx="3190462" cy="57647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flipV="1">
            <a:off x="303" y="3008795"/>
            <a:ext cx="3190462" cy="57647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013298" y="3008532"/>
            <a:ext cx="2858493" cy="830997"/>
          </a:xfrm>
          <a:prstGeom prst="rect">
            <a:avLst/>
          </a:prstGeom>
          <a:noFill/>
        </p:spPr>
        <p:txBody>
          <a:bodyPr wrap="square" rtlCol="0">
            <a:spAutoFit/>
          </a:bodyPr>
          <a:lstStyle/>
          <a:p>
            <a:r>
              <a:rPr lang="en-US" altLang="zh-CN" sz="4800" dirty="0">
                <a:latin typeface="Centaur" panose="02030504050205020304" pitchFamily="18" charset="0"/>
              </a:rPr>
              <a:t>Thanks</a:t>
            </a:r>
            <a:endParaRPr lang="zh-CN" altLang="en-US" sz="4800" dirty="0">
              <a:latin typeface="Centaur" panose="02030504050205020304" pitchFamily="18" charset="0"/>
            </a:endParaRPr>
          </a:p>
        </p:txBody>
      </p:sp>
      <p:pic>
        <p:nvPicPr>
          <p:cNvPr id="10" name="图片 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044086" y="44195"/>
            <a:ext cx="1722256" cy="488080"/>
          </a:xfrm>
          <a:prstGeom prst="rect">
            <a:avLst/>
          </a:prstGeom>
        </p:spPr>
      </p:pic>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1412</Words>
  <Application>WPS 演示</Application>
  <PresentationFormat>宽屏</PresentationFormat>
  <Paragraphs>105</Paragraphs>
  <Slides>10</Slides>
  <Notes>1</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10</vt:i4>
      </vt:variant>
    </vt:vector>
  </HeadingPairs>
  <TitlesOfParts>
    <vt:vector size="24" baseType="lpstr">
      <vt:lpstr>Arial</vt:lpstr>
      <vt:lpstr>宋体</vt:lpstr>
      <vt:lpstr>Wingdings</vt:lpstr>
      <vt:lpstr>Times New Roman</vt:lpstr>
      <vt:lpstr>Times New Roman</vt:lpstr>
      <vt:lpstr>Times New Roman</vt:lpstr>
      <vt:lpstr>Times New Roman</vt:lpstr>
      <vt:lpstr>微软雅黑</vt:lpstr>
      <vt:lpstr>微软雅黑</vt:lpstr>
      <vt:lpstr>Centaur</vt:lpstr>
      <vt:lpstr>等线</vt:lpstr>
      <vt:lpstr>Arial Unicode MS</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孙佳家</cp:lastModifiedBy>
  <cp:revision>933</cp:revision>
  <dcterms:created xsi:type="dcterms:W3CDTF">2023-09-11T08:13:00Z</dcterms:created>
  <dcterms:modified xsi:type="dcterms:W3CDTF">2026-10-20T04:13:33Z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
  </property>
  <property fmtid="{D5CDD505-2E9C-101B-9397-08002B2CF9AE}" pid="3" name="KSOProductBuildVer">
    <vt:lpwstr>2052-12.1.0.29161</vt:lpwstr>
  </property>
</Properties>
</file>