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1" r:id="rId3"/>
    <p:sldId id="383" r:id="rId4"/>
    <p:sldId id="394" r:id="rId6"/>
    <p:sldId id="393" r:id="rId7"/>
    <p:sldId id="356" r:id="rId8"/>
    <p:sldId id="391" r:id="rId9"/>
    <p:sldId id="392" r:id="rId10"/>
    <p:sldId id="396" r:id="rId11"/>
    <p:sldId id="381" r:id="rId12"/>
    <p:sldId id="377" r:id="rId13"/>
    <p:sldId id="397" r:id="rId14"/>
    <p:sldId id="399" r:id="rId15"/>
    <p:sldId id="39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 正涛" initials="曹" lastIdx="1" clrIdx="0"/>
  <p:cmAuthor id="2" name="zsj" initials="z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F4B183"/>
    <a:srgbClr val="843C0C"/>
    <a:srgbClr val="2F5597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75AFC-B38D-43F5-AB43-59C4219429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BCD08-2F7B-41FC-9673-5CE01EC6308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BCD08-2F7B-41FC-9673-5CE01EC630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BCD08-2F7B-41FC-9673-5CE01EC630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96BD-0B52-49BA-AF5E-49B5127118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82C-49B1-41EF-B17A-09C21FB7FE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96BD-0B52-49BA-AF5E-49B5127118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82C-49B1-41EF-B17A-09C21FB7FE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96BD-0B52-49BA-AF5E-49B5127118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82C-49B1-41EF-B17A-09C21FB7FE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96BD-0B52-49BA-AF5E-49B5127118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82C-49B1-41EF-B17A-09C21FB7FE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96BD-0B52-49BA-AF5E-49B5127118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82C-49B1-41EF-B17A-09C21FB7FE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96BD-0B52-49BA-AF5E-49B5127118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82C-49B1-41EF-B17A-09C21FB7FE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96BD-0B52-49BA-AF5E-49B5127118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82C-49B1-41EF-B17A-09C21FB7FE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96BD-0B52-49BA-AF5E-49B5127118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82C-49B1-41EF-B17A-09C21FB7FE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96BD-0B52-49BA-AF5E-49B5127118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82C-49B1-41EF-B17A-09C21FB7FE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96BD-0B52-49BA-AF5E-49B5127118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82C-49B1-41EF-B17A-09C21FB7FE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96BD-0B52-49BA-AF5E-49B5127118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82C-49B1-41EF-B17A-09C21FB7FE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B96BD-0B52-49BA-AF5E-49B5127118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2482C-49B1-41EF-B17A-09C21FB7FEB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9" y="102915"/>
            <a:ext cx="2219516" cy="62900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15857" y="2476059"/>
            <a:ext cx="9583807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u="none" strike="noStrike" baseline="0" dirty="0">
                <a:latin typeface="Centaur" panose="02030504050205020304" pitchFamily="18" charset="0"/>
              </a:rPr>
              <a:t>FedMGP: Personalized Federated Learning with</a:t>
            </a:r>
            <a:endParaRPr lang="en-US" altLang="zh-CN" sz="2800" b="1" i="0" u="none" strike="noStrike" baseline="0" dirty="0">
              <a:latin typeface="Centaur" panose="02030504050205020304" pitchFamily="18" charset="0"/>
            </a:endParaRPr>
          </a:p>
          <a:p>
            <a:pPr algn="ctr"/>
            <a:r>
              <a:rPr lang="en-US" altLang="zh-CN" sz="2800" b="1" i="0" u="none" strike="noStrike" baseline="0" dirty="0">
                <a:latin typeface="Centaur" panose="02030504050205020304" pitchFamily="18" charset="0"/>
              </a:rPr>
              <a:t>Multi-Group Text-Visual Prompts</a:t>
            </a:r>
            <a:endParaRPr lang="en-US" altLang="zh-CN" sz="2800" b="1" i="0" u="none" strike="noStrike" baseline="0" dirty="0">
              <a:latin typeface="Centaur" panose="020305040502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29819" y="2617305"/>
            <a:ext cx="1272209" cy="3407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783957" y="2617305"/>
            <a:ext cx="1437861" cy="3407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-29819" y="3042566"/>
            <a:ext cx="1265996" cy="723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783957" y="3042566"/>
            <a:ext cx="1437861" cy="723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3253105" y="5746750"/>
            <a:ext cx="5686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+mn-ea"/>
                <a:cs typeface="+mn-ea"/>
              </a:rPr>
              <a:t>NeurIPS 2025</a:t>
            </a:r>
            <a:endParaRPr lang="en-US" altLang="zh-CN" dirty="0">
              <a:latin typeface="+mn-ea"/>
              <a:cs typeface="+mn-ea"/>
            </a:endParaRPr>
          </a:p>
          <a:p>
            <a:pPr algn="ctr"/>
            <a:r>
              <a:rPr lang="zh-CN" altLang="en-US" dirty="0">
                <a:latin typeface="+mn-ea"/>
                <a:cs typeface="+mn-ea"/>
              </a:rPr>
              <a:t>代码：</a:t>
            </a:r>
            <a:r>
              <a:rPr lang="en-US" altLang="zh-CN" dirty="0">
                <a:latin typeface="+mn-ea"/>
                <a:cs typeface="+mn-ea"/>
              </a:rPr>
              <a:t>https://github.com/weihao-bo/FedMGP.git  </a:t>
            </a:r>
            <a:endParaRPr lang="en-US" altLang="zh-CN" dirty="0"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780" y="3547110"/>
            <a:ext cx="845820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0"/>
            <a:ext cx="2431378" cy="689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-1" y="137160"/>
            <a:ext cx="301441" cy="5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686" y="184868"/>
            <a:ext cx="2103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latin typeface="Centaur" panose="02030504050205020304" pitchFamily="18" charset="0"/>
                <a:sym typeface="+mn-ea"/>
              </a:rPr>
              <a:t>Experiments</a:t>
            </a:r>
            <a:endParaRPr lang="zh-CN" altLang="en-US" sz="2800" b="1" dirty="0">
              <a:latin typeface="Centaur" panose="020305040502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1625" y="779145"/>
            <a:ext cx="11525250" cy="716915"/>
          </a:xfrm>
          <a:prstGeom prst="rect">
            <a:avLst/>
          </a:prstGeom>
        </p:spPr>
        <p:txBody>
          <a:bodyPr wrap="square">
            <a:noAutofit/>
          </a:bodyPr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三）实验</a:t>
            </a:r>
            <a:r>
              <a:rPr lang="zh-CN" altLang="en-US" sz="24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结果</a:t>
            </a:r>
            <a:endParaRPr lang="zh-CN" altLang="en-US" sz="2400" b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endParaRPr lang="zh-CN" altLang="en-US" sz="2400" b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" y="3550920"/>
            <a:ext cx="6904990" cy="30270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6555" y="1568450"/>
            <a:ext cx="53632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主实验：整体性能对比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证明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FedMGP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比现有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 FPL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方法更好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评估指标：使用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 CM 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31840" y="1068070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(1)</a:t>
            </a:r>
            <a:r>
              <a:rPr lang="zh-CN" altLang="en-US"/>
              <a:t>在实现强大的跨客户端泛化的</a:t>
            </a:r>
            <a:endParaRPr lang="zh-CN" altLang="en-US"/>
          </a:p>
          <a:p>
            <a:r>
              <a:rPr lang="zh-CN" altLang="en-US"/>
              <a:t>同时，为个人客户端保持强大的个性化</a:t>
            </a:r>
            <a:r>
              <a:rPr lang="en-US" altLang="zh-CN"/>
              <a:t>;</a:t>
            </a:r>
            <a:endParaRPr lang="en-US" altLang="zh-CN"/>
          </a:p>
          <a:p>
            <a:r>
              <a:rPr lang="en-US" altLang="zh-CN"/>
              <a:t>(2)</a:t>
            </a:r>
            <a:r>
              <a:rPr lang="zh-CN" altLang="en-US"/>
              <a:t>在各种异构数据分布中展示卓越的性能。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987415" y="250698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局部类</a:t>
            </a:r>
            <a:r>
              <a:rPr lang="en-US" altLang="zh-CN"/>
              <a:t>(</a:t>
            </a:r>
            <a:r>
              <a:rPr lang="zh-CN" altLang="en-US"/>
              <a:t>个性化</a:t>
            </a:r>
            <a:r>
              <a:rPr lang="en-US" altLang="zh-CN"/>
              <a:t>)</a:t>
            </a:r>
            <a:r>
              <a:rPr lang="zh-CN" altLang="en-US"/>
              <a:t>、其他客户端看到的基类</a:t>
            </a:r>
            <a:r>
              <a:rPr lang="en-US" altLang="zh-CN"/>
              <a:t>(</a:t>
            </a:r>
            <a:r>
              <a:rPr lang="zh-CN" altLang="en-US"/>
              <a:t>跨客户端知识转移</a:t>
            </a:r>
            <a:r>
              <a:rPr lang="en-US" altLang="zh-CN"/>
              <a:t>)</a:t>
            </a:r>
            <a:r>
              <a:rPr lang="zh-CN" altLang="en-US"/>
              <a:t>和训练期间未见的新类</a:t>
            </a:r>
            <a:r>
              <a:rPr lang="en-US" altLang="zh-CN"/>
              <a:t>(</a:t>
            </a:r>
            <a:r>
              <a:rPr lang="zh-CN" altLang="en-US"/>
              <a:t>泛化到新概念</a:t>
            </a:r>
            <a:r>
              <a:rPr lang="en-US" altLang="zh-CN"/>
              <a:t>)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220" y="3220720"/>
            <a:ext cx="3520440" cy="204216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559800" y="4994275"/>
            <a:ext cx="3462655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/>
              <a:t>HM:</a:t>
            </a:r>
            <a:r>
              <a:rPr lang="zh-CN" altLang="en-US" sz="1600"/>
              <a:t>调和平均数，如果一个值很低</a:t>
            </a:r>
            <a:endParaRPr lang="zh-CN" altLang="en-US" sz="1600"/>
          </a:p>
          <a:p>
            <a:r>
              <a:rPr lang="en-US" altLang="zh-CN" sz="1600"/>
              <a:t>HM </a:t>
            </a:r>
            <a:r>
              <a:rPr lang="zh-CN" altLang="en-US" sz="1600"/>
              <a:t>会迅速变小</a:t>
            </a:r>
            <a:endParaRPr lang="zh-CN" altLang="en-US"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0"/>
            <a:ext cx="2431378" cy="689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-1" y="137160"/>
            <a:ext cx="301441" cy="5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686" y="184868"/>
            <a:ext cx="2103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latin typeface="Centaur" panose="02030504050205020304" pitchFamily="18" charset="0"/>
                <a:sym typeface="+mn-ea"/>
              </a:rPr>
              <a:t>Experiments</a:t>
            </a:r>
            <a:endParaRPr lang="zh-CN" altLang="en-US" sz="2800" b="1" dirty="0">
              <a:latin typeface="Centaur" panose="020305040502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1625" y="779145"/>
            <a:ext cx="11525250" cy="716915"/>
          </a:xfrm>
          <a:prstGeom prst="rect">
            <a:avLst/>
          </a:prstGeom>
        </p:spPr>
        <p:txBody>
          <a:bodyPr wrap="square">
            <a:noAutofit/>
          </a:bodyPr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三）实验</a:t>
            </a:r>
            <a:r>
              <a:rPr lang="zh-CN" altLang="en-US" sz="24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结果</a:t>
            </a:r>
            <a:endParaRPr lang="zh-CN" altLang="en-US" sz="2400" b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endParaRPr lang="zh-CN" altLang="en-US" sz="2400" b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97280" y="1610360"/>
            <a:ext cx="53632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Few-shot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实验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证明在极少数据下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FedMGP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是否仍然有效？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4750"/>
            <a:ext cx="10544175" cy="43929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61355" y="996950"/>
            <a:ext cx="6186805" cy="6451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/>
              <a:t>横轴是 每个类别的样本数：</a:t>
            </a:r>
            <a:r>
              <a:rPr lang="en-US" altLang="zh-CN"/>
              <a:t>1/2/4/8/16</a:t>
            </a:r>
            <a:r>
              <a:rPr lang="zh-CN" altLang="en-US"/>
              <a:t>，</a:t>
            </a:r>
            <a:endParaRPr lang="zh-CN" altLang="en-US"/>
          </a:p>
          <a:p>
            <a:r>
              <a:rPr lang="zh-CN" altLang="en-US"/>
              <a:t>纵轴是 </a:t>
            </a:r>
            <a:r>
              <a:rPr lang="en-US" altLang="zh-CN" sz="1600" b="1">
                <a:solidFill>
                  <a:srgbClr val="000000"/>
                </a:solidFill>
              </a:rPr>
              <a:t>Combined Metric (CM)</a:t>
            </a:r>
            <a:r>
              <a:rPr lang="zh-CN" altLang="en-US"/>
              <a:t>（累积匹配精度，越高越好）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248400" y="1697990"/>
            <a:ext cx="5080000" cy="645160"/>
          </a:xfrm>
          <a:prstGeom prst="rect">
            <a:avLst/>
          </a:prstGeom>
        </p:spPr>
        <p:txBody>
          <a:bodyPr>
            <a:spAutoFit/>
          </a:bodyPr>
          <a:p>
            <a:pPr marL="0" inden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/>
              <a:t>FedMGP 对数据异质更不敏感</a:t>
            </a:r>
            <a:r>
              <a:rPr lang="zh-CN" altLang="en-US"/>
              <a:t>：在不同特性的数据集上（物体纹理、细分类别等）都能稳定输出高 </a:t>
            </a:r>
            <a:r>
              <a:rPr lang="zh-CN" altLang="en-US"/>
              <a:t>CM 值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t="21496"/>
          <a:stretch>
            <a:fillRect/>
          </a:stretch>
        </p:blipFill>
        <p:spPr>
          <a:xfrm>
            <a:off x="9163050" y="5511800"/>
            <a:ext cx="3028950" cy="13258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0"/>
            <a:ext cx="2431378" cy="689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-1" y="137160"/>
            <a:ext cx="301441" cy="5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686" y="184868"/>
            <a:ext cx="2103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latin typeface="Centaur" panose="02030504050205020304" pitchFamily="18" charset="0"/>
                <a:sym typeface="+mn-ea"/>
              </a:rPr>
              <a:t>Experiments</a:t>
            </a:r>
            <a:endParaRPr lang="zh-CN" altLang="en-US" sz="2800" b="1" dirty="0">
              <a:latin typeface="Centaur" panose="020305040502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1625" y="779145"/>
            <a:ext cx="11525250" cy="716915"/>
          </a:xfrm>
          <a:prstGeom prst="rect">
            <a:avLst/>
          </a:prstGeom>
        </p:spPr>
        <p:txBody>
          <a:bodyPr wrap="square">
            <a:noAutofit/>
          </a:bodyPr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三）实验</a:t>
            </a:r>
            <a:r>
              <a:rPr lang="zh-CN" altLang="en-US" sz="24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结果</a:t>
            </a:r>
            <a:endParaRPr lang="zh-CN" altLang="en-US" sz="2400" b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endParaRPr lang="zh-CN" altLang="en-US" sz="2400" b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97280" y="1610360"/>
            <a:ext cx="53632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参数和通信分析实验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证明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FedMGP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是否通信高效？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r="-2218"/>
          <a:stretch>
            <a:fillRect/>
          </a:stretch>
        </p:blipFill>
        <p:spPr>
          <a:xfrm>
            <a:off x="3049270" y="2739390"/>
            <a:ext cx="5647055" cy="32537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V="1">
            <a:off x="9001621" y="3008795"/>
            <a:ext cx="3190462" cy="5764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flipV="1">
            <a:off x="303" y="3008795"/>
            <a:ext cx="3190462" cy="5764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013298" y="3008532"/>
            <a:ext cx="2858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Centaur" panose="02030504050205020304" pitchFamily="18" charset="0"/>
              </a:rPr>
              <a:t>Thanks</a:t>
            </a:r>
            <a:endParaRPr lang="zh-CN" altLang="en-US" sz="4800" dirty="0">
              <a:latin typeface="Centaur" panose="020305040502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86" y="44195"/>
            <a:ext cx="1722256" cy="4880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0"/>
            <a:ext cx="2431378" cy="689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-1" y="137160"/>
            <a:ext cx="301441" cy="5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555" y="184785"/>
            <a:ext cx="2292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latin typeface="Centaur" panose="02030504050205020304" pitchFamily="18" charset="0"/>
              </a:rPr>
              <a:t>Background</a:t>
            </a:r>
            <a:endParaRPr lang="en-US" altLang="zh-CN" sz="2800" b="1" dirty="0">
              <a:latin typeface="Centaur" panose="020305040502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" y="1322070"/>
            <a:ext cx="2032000" cy="3124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490" y="2179955"/>
            <a:ext cx="2934335" cy="3124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99110" y="688975"/>
            <a:ext cx="1076833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 fontAlgn="auto">
              <a:lnSpc>
                <a:spcPct val="150000"/>
              </a:lnSpc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FPL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产生背景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4725" y="1634490"/>
            <a:ext cx="982408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传统联邦学习，本地训练更新全参数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+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服务器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聚合全参数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，通常使用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edAvg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随着深度学习模型越来越大，传统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FL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遇到模型参数大，通信成本高，提示边缘设备算力不支持，客户端数据非独立同分布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等问题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出现参数高效微调（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PEFT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），其中最简单的技术是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Prompt Learning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，冻结预训练大模型的全部主干参数，只需要训练提示词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Prompt Learning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FL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结合，获得极低的通信成本以及客户端计算成本降低，不同客户端学习不同提示词实现个性化，代表方法：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PromptFL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，客户端训练提示词，服务器聚合更新提示词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0"/>
            <a:ext cx="2431378" cy="689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-1" y="137160"/>
            <a:ext cx="301441" cy="5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555" y="184785"/>
            <a:ext cx="2292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latin typeface="Centaur" panose="02030504050205020304" pitchFamily="18" charset="0"/>
              </a:rPr>
              <a:t>Background</a:t>
            </a:r>
            <a:endParaRPr lang="en-US" altLang="zh-CN" sz="2800" b="1" dirty="0">
              <a:latin typeface="Centaur" panose="020305040502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" y="1322070"/>
            <a:ext cx="2032000" cy="3124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490" y="2179955"/>
            <a:ext cx="2934335" cy="3124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99110" y="981075"/>
            <a:ext cx="1076833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 fontAlgn="auto"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FedMGP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诞生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背景：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单一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prompt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容量不足，大多数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FPL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方法使用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single prompt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，每个客户端只学习一套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prompt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参数，对于联邦学习数据异质性，不能很好的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适应。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Prompt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聚合困难，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Prompt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是语义化的参数，不同客户端的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Prompt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适配的是完全不同的本地任务语义，没有一个统一的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全局语义基准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（比如很难定义一个能同时适配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X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光片和自然图像的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Prompt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语义），平均自然会产生冲突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忽略多模态信息，早期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FPL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左右）几乎全部只用文本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prompt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2024–2025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才开始出现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multimodal prompt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（视觉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+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文本）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 fontAlgn="auto">
              <a:lnSpc>
                <a:spcPct val="150000"/>
              </a:lnSpc>
            </a:pP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450" y="899795"/>
            <a:ext cx="4147185" cy="6673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0"/>
            <a:ext cx="2431378" cy="689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-1" y="137160"/>
            <a:ext cx="301441" cy="5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555" y="184785"/>
            <a:ext cx="2292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latin typeface="Centaur" panose="02030504050205020304" pitchFamily="18" charset="0"/>
              </a:rPr>
              <a:t>Background</a:t>
            </a:r>
            <a:endParaRPr lang="en-US" altLang="zh-CN" sz="2800" b="1" dirty="0">
              <a:latin typeface="Centaur" panose="020305040502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" y="1322070"/>
            <a:ext cx="2032000" cy="3124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490" y="2179955"/>
            <a:ext cx="2934335" cy="3124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99110" y="688975"/>
            <a:ext cx="1076833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 fontAlgn="auto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本文的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创新点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为每个客户端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设计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组成对的文本提示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+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视觉提示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，将固定的提示容量重新分配为多个专业化的提示组，而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非增加总参数量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提出针对文本、视觉模态分别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设计的多样性损失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，通过最小化同模态内不同提示组特征的余弦相似度，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强制每个提示组专注于捕捉不同的语义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/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视觉特征维度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（如组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1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捕捉外形、组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2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捕捉纹理、组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3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捕捉场景）。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设计基于余弦相似度的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动态概率采样聚合策略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，核心是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先筛选、再聚合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，而非直接平均所有提示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0"/>
            <a:ext cx="2431378" cy="689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-1" y="137160"/>
            <a:ext cx="301441" cy="5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686" y="184868"/>
            <a:ext cx="15011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latin typeface="Centaur" panose="02030504050205020304" pitchFamily="18" charset="0"/>
              </a:rPr>
              <a:t>Methods</a:t>
            </a:r>
            <a:endParaRPr lang="en-US" altLang="zh-CN" sz="2800" b="1" dirty="0">
              <a:latin typeface="Centaur" panose="020305040502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7040" y="1195070"/>
            <a:ext cx="11033760" cy="1198880"/>
          </a:xfrm>
          <a:prstGeom prst="rect">
            <a:avLst/>
          </a:prstGeom>
        </p:spPr>
        <p:txBody>
          <a:bodyPr wrap="square">
            <a:spAutoFit/>
          </a:bodyPr>
          <a:p>
            <a:pPr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（一）核心设计理念</a:t>
            </a:r>
            <a:endParaRPr lang="zh-CN" altLang="en-US" sz="2400" b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固定提示容量重新分配为多个提示组</a:t>
            </a:r>
            <a:r>
              <a:rPr lang="zh-CN" altLang="en-US" sz="24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，每个组包含成对的文本提示和视觉提示，通过分组专业化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捕捉多样化特征</a:t>
            </a:r>
            <a:r>
              <a:rPr lang="zh-CN" altLang="en-US" sz="24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，并通过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动态聚合</a:t>
            </a:r>
            <a:r>
              <a:rPr lang="zh-CN" altLang="en-US" sz="24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平衡全局与局部知识。</a:t>
            </a:r>
            <a:endParaRPr lang="zh-CN" altLang="en-US" sz="2400" b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4503" t="5876" r="4242"/>
          <a:stretch>
            <a:fillRect/>
          </a:stretch>
        </p:blipFill>
        <p:spPr>
          <a:xfrm>
            <a:off x="66675" y="2301875"/>
            <a:ext cx="12043410" cy="45561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l="1756"/>
          <a:stretch>
            <a:fillRect/>
          </a:stretch>
        </p:blipFill>
        <p:spPr>
          <a:xfrm>
            <a:off x="3860165" y="340360"/>
            <a:ext cx="578993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0"/>
            <a:ext cx="2431378" cy="689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-1" y="137160"/>
            <a:ext cx="301441" cy="5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686" y="184868"/>
            <a:ext cx="15011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latin typeface="Centaur" panose="02030504050205020304" pitchFamily="18" charset="0"/>
              </a:rPr>
              <a:t>Methods</a:t>
            </a:r>
            <a:endParaRPr lang="en-US" altLang="zh-CN" sz="2800" b="1" dirty="0">
              <a:latin typeface="Centaur" panose="020305040502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617220"/>
            <a:ext cx="7391400" cy="56235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940" y="216535"/>
            <a:ext cx="4800600" cy="472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870" y="6306820"/>
            <a:ext cx="2567940" cy="4419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47285" y="909320"/>
            <a:ext cx="1747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</a:t>
            </a:r>
            <a:r>
              <a:rPr lang="en-US" altLang="zh-CN"/>
              <a:t> j </a:t>
            </a:r>
            <a:r>
              <a:rPr lang="zh-CN" altLang="en-US"/>
              <a:t>组针对类别</a:t>
            </a:r>
            <a:r>
              <a:rPr lang="en-US" altLang="zh-CN"/>
              <a:t> k </a:t>
            </a:r>
            <a:r>
              <a:rPr lang="zh-CN" altLang="en-US"/>
              <a:t>的文本特征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723765" y="3608070"/>
            <a:ext cx="177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</a:t>
            </a:r>
            <a:r>
              <a:rPr lang="en-US" altLang="zh-CN"/>
              <a:t> j </a:t>
            </a:r>
            <a:r>
              <a:rPr lang="zh-CN" altLang="en-US"/>
              <a:t>组针对这张图的视觉特征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958965" y="2504440"/>
            <a:ext cx="14630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</a:t>
            </a:r>
            <a:r>
              <a:rPr lang="en-US" altLang="zh-CN"/>
              <a:t> j </a:t>
            </a:r>
            <a:r>
              <a:rPr lang="zh-CN" altLang="en-US"/>
              <a:t>组提示认为这张图属于类别</a:t>
            </a:r>
            <a:r>
              <a:rPr lang="en-US" altLang="zh-CN"/>
              <a:t> k </a:t>
            </a:r>
            <a:r>
              <a:rPr lang="zh-CN" altLang="en-US"/>
              <a:t>的概率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820" y="5958840"/>
            <a:ext cx="4556760" cy="8991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4495" y="2926080"/>
            <a:ext cx="302514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0"/>
            <a:ext cx="2431378" cy="689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-1" y="137160"/>
            <a:ext cx="301441" cy="5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686" y="184868"/>
            <a:ext cx="15011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latin typeface="Centaur" panose="02030504050205020304" pitchFamily="18" charset="0"/>
              </a:rPr>
              <a:t>Methods</a:t>
            </a:r>
            <a:endParaRPr lang="en-US" altLang="zh-CN" sz="2800" b="1" dirty="0">
              <a:latin typeface="Centaur" panose="020305040502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30" y="872490"/>
            <a:ext cx="7139940" cy="51130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67280" y="18478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动态概率采样聚合策略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10960" y="2129790"/>
            <a:ext cx="3180080" cy="6140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/>
              <a:t>服务器端上一轮</a:t>
            </a:r>
            <a:r>
              <a:rPr lang="zh-CN" altLang="en-US" sz="1600" b="1">
                <a:solidFill>
                  <a:srgbClr val="000000"/>
                </a:solidFill>
              </a:rPr>
              <a:t>被选中参与聚合的全局提示组</a:t>
            </a:r>
            <a:endParaRPr lang="zh-CN" altLang="en-US" sz="1600" b="1">
              <a:solidFill>
                <a:srgbClr val="0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67280" y="872173"/>
            <a:ext cx="5080000" cy="460375"/>
          </a:xfrm>
          <a:prstGeom prst="rect">
            <a:avLst/>
          </a:prstGeom>
        </p:spPr>
        <p:txBody>
          <a:bodyPr>
            <a:spAutoFit/>
          </a:bodyPr>
          <a:p>
            <a:pPr marL="0" inden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000000"/>
                </a:solidFill>
              </a:rPr>
              <a:t>对每个本地组 </a:t>
            </a:r>
            <a:r>
              <a:rPr lang="en-US" altLang="zh-CN" sz="1900" b="0">
                <a:solidFill>
                  <a:srgbClr val="000000"/>
                </a:solidFill>
              </a:rPr>
              <a:t>j</a:t>
            </a:r>
            <a:r>
              <a:rPr lang="zh-CN" altLang="en-US" sz="1600" b="1">
                <a:solidFill>
                  <a:srgbClr val="000000"/>
                </a:solidFill>
              </a:rPr>
              <a:t>，遍历所有上一轮的全局组 </a:t>
            </a:r>
            <a:r>
              <a:rPr lang="en-US" altLang="zh-CN" sz="1900" b="0">
                <a:solidFill>
                  <a:srgbClr val="000000"/>
                </a:solidFill>
              </a:rPr>
              <a:t>i</a:t>
            </a:r>
            <a:r>
              <a:rPr lang="zh-CN" altLang="en-US" sz="1600" b="1">
                <a:solidFill>
                  <a:srgbClr val="000000"/>
                </a:solidFill>
              </a:rPr>
              <a:t>，算两两余弦相似度，再求和，得到该本地组的总相似度。</a:t>
            </a:r>
            <a:endParaRPr lang="zh-CN" altLang="en-US" sz="1600" b="1">
              <a:solidFill>
                <a:srgbClr val="00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935" y="4621530"/>
            <a:ext cx="4922520" cy="16992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767840" y="588168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1600"/>
              <a:t>多项式采样（</a:t>
            </a:r>
            <a:r>
              <a:rPr lang="en-US" altLang="zh-CN" sz="1600"/>
              <a:t>Multinomial Sampling</a:t>
            </a:r>
            <a:r>
              <a:rPr lang="zh-CN" altLang="en-US" sz="1600"/>
              <a:t>）</a:t>
            </a:r>
            <a:endParaRPr lang="zh-CN" altLang="en-US"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0"/>
            <a:ext cx="2431378" cy="689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-1" y="137160"/>
            <a:ext cx="301441" cy="5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686" y="184868"/>
            <a:ext cx="2103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latin typeface="Centaur" panose="02030504050205020304" pitchFamily="18" charset="0"/>
                <a:sym typeface="+mn-ea"/>
              </a:rPr>
              <a:t>Experiments</a:t>
            </a:r>
            <a:endParaRPr lang="zh-CN" altLang="en-US" sz="2800" b="1" dirty="0">
              <a:latin typeface="Centaur" panose="020305040502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6555" y="882015"/>
            <a:ext cx="10668000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一）实验对比方法：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PromptFL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，第一个联邦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prompt learning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FedOTP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，每个客户端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同时学习两类文本提示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全局提示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参与聚合更新加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本地提示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不离开本地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FedTPG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，提出文本驱动的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自动提示生成器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，让模型根据本地数据的语义特征自动生成适配的提示，替代人工设计。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FedPGP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将单个提示拆分为多个功能化提示组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，让不同组捕捉本地数据的不同语义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/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特征维度，同时通过分组聚合实现个性化与泛化的平衡，是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FedMGP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的重要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前驱方案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PromptFolio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让每个客户端学习一个由多个不同提示构成的提示集（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Prompt Folio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），通过多提示集成推理提升模型的鲁棒性，同时通过集成聚合缓解单提示聚合的语义冲突，是从推理层优化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FPL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的代表方案。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61" y="0"/>
            <a:ext cx="2431378" cy="6890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V="1">
            <a:off x="-1" y="137160"/>
            <a:ext cx="301441" cy="5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686" y="184868"/>
            <a:ext cx="2103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latin typeface="Centaur" panose="02030504050205020304" pitchFamily="18" charset="0"/>
                <a:sym typeface="+mn-ea"/>
              </a:rPr>
              <a:t>Experiments</a:t>
            </a:r>
            <a:endParaRPr lang="zh-CN" altLang="en-US" sz="2800" b="1" dirty="0">
              <a:latin typeface="Centaur" panose="020305040502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040" y="1054735"/>
            <a:ext cx="1018413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二）实验对比方法设计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缺陷：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/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全部是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FPL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方法，但是全部都是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仅有文本提示词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，没有与任何一个仅有视觉提示或者多模态的方法进行对比，缺乏公平性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只使用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CLIP zero-shot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，而没有与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prompt learning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的权威方法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CLIP + CoOp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CLIP + CoCoOp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作对比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没有与传统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FL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对比，不知道是不是有没有达成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improve federated learning with prompts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这个论文目标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/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2127</Words>
  <Application>WPS 演示</Application>
  <PresentationFormat>宽屏</PresentationFormat>
  <Paragraphs>125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Centaur</vt:lpstr>
      <vt:lpstr>PMingLiU-ExtB</vt:lpstr>
      <vt:lpstr>Wingdings</vt:lpstr>
      <vt:lpstr>Times New Roman</vt:lpstr>
      <vt:lpstr>等线</vt:lpstr>
      <vt:lpstr>微软雅黑</vt:lpstr>
      <vt:lpstr>Arial Unicode MS</vt:lpstr>
      <vt:lpstr>等线 Light</vt:lpstr>
      <vt:lpstr>Calibri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孙佳家</cp:lastModifiedBy>
  <cp:revision>893</cp:revision>
  <dcterms:created xsi:type="dcterms:W3CDTF">2023-09-11T08:13:00Z</dcterms:created>
  <dcterms:modified xsi:type="dcterms:W3CDTF">2026-03-18T04:44:00Z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2052-12.1.0.25225</vt:lpwstr>
  </property>
</Properties>
</file>