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61" r:id="rId3"/>
    <p:sldId id="391" r:id="rId4"/>
    <p:sldId id="396" r:id="rId5"/>
    <p:sldId id="356" r:id="rId7"/>
    <p:sldId id="401" r:id="rId8"/>
    <p:sldId id="362" r:id="rId9"/>
    <p:sldId id="381" r:id="rId10"/>
    <p:sldId id="392" r:id="rId11"/>
    <p:sldId id="393" r:id="rId12"/>
    <p:sldId id="394" r:id="rId13"/>
    <p:sldId id="395" r:id="rId14"/>
    <p:sldId id="278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曹 正涛" initials="曹" lastIdx="1" clrIdx="0"/>
  <p:cmAuthor id="2" name="zsj" initials="z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5A11"/>
    <a:srgbClr val="F4B183"/>
    <a:srgbClr val="843C0C"/>
    <a:srgbClr val="2F5597"/>
    <a:srgbClr val="8FAA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3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commentAuthors" Target="commentAuthors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675AFC-B38D-43F5-AB43-59C4219429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BCD08-2F7B-41FC-9673-5CE01EC63087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BCD08-2F7B-41FC-9673-5CE01EC630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BCD08-2F7B-41FC-9673-5CE01EC630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BCD08-2F7B-41FC-9673-5CE01EC630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BCD08-2F7B-41FC-9673-5CE01EC630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BCD08-2F7B-41FC-9673-5CE01EC6308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B96BD-0B52-49BA-AF5E-49B51271183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2482C-49B1-41EF-B17A-09C21FB7FEB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18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29" y="102915"/>
            <a:ext cx="2219516" cy="629001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236177" y="2620204"/>
            <a:ext cx="9583807" cy="9531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800" b="1" i="0" u="none" strike="noStrike" baseline="0" dirty="0">
                <a:latin typeface="Times New Roman" panose="02020603050405020304" charset="0"/>
                <a:cs typeface="Times New Roman" panose="02020603050405020304" charset="0"/>
              </a:rPr>
              <a:t>FedLPA: Local Prior Alignment for Heterogeneous</a:t>
            </a:r>
            <a:endParaRPr lang="en-US" altLang="zh-CN" sz="2800" b="1" i="0" u="none" strike="noStrike" baseline="0" dirty="0"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en-US" altLang="zh-CN" sz="2800" b="1" i="0" u="none" strike="noStrike" baseline="0" dirty="0">
                <a:latin typeface="Times New Roman" panose="02020603050405020304" charset="0"/>
                <a:cs typeface="Times New Roman" panose="02020603050405020304" charset="0"/>
              </a:rPr>
              <a:t>Federated Generalized Category Discovery</a:t>
            </a:r>
            <a:endParaRPr lang="en-US" altLang="zh-CN" sz="2800" b="1" i="0" u="none" strike="noStrike" baseline="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-29819" y="2617305"/>
            <a:ext cx="1272209" cy="34073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10783957" y="2617305"/>
            <a:ext cx="1437861" cy="34073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-29819" y="3042566"/>
            <a:ext cx="1265996" cy="723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10783957" y="3042566"/>
            <a:ext cx="1437861" cy="7238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Text Box 2"/>
          <p:cNvSpPr txBox="1"/>
          <p:nvPr/>
        </p:nvSpPr>
        <p:spPr>
          <a:xfrm>
            <a:off x="5191760" y="4610100"/>
            <a:ext cx="17341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ea"/>
                <a:cs typeface="+mn-ea"/>
              </a:rPr>
              <a:t>N</a:t>
            </a:r>
            <a:r>
              <a:rPr lang="en-US" dirty="0">
                <a:latin typeface="+mn-ea"/>
                <a:cs typeface="+mn-ea"/>
              </a:rPr>
              <a:t>eurIPS 2025</a:t>
            </a:r>
            <a:endParaRPr lang="en-US" dirty="0">
              <a:latin typeface="+mn-ea"/>
              <a:cs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261" y="0"/>
            <a:ext cx="2431378" cy="689042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 flipV="1">
            <a:off x="-1" y="137160"/>
            <a:ext cx="301441" cy="5518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76686" y="184868"/>
            <a:ext cx="131254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 dirty="0">
                <a:latin typeface="Centaur" panose="02030504050205020304" pitchFamily="18" charset="0"/>
                <a:sym typeface="+mn-ea"/>
              </a:rPr>
              <a:t>Ablation</a:t>
            </a:r>
            <a:endParaRPr lang="en-US" altLang="zh-CN" sz="2800" b="1" dirty="0">
              <a:latin typeface="Centaur" panose="02030504050205020304" pitchFamily="18" charset="0"/>
              <a:sym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0800" y="637200"/>
            <a:ext cx="10980000" cy="1728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250" b="0">
                <a:solidFill>
                  <a:srgbClr val="59636E"/>
                </a:solidFill>
                <a:latin typeface="微软雅黑" panose="020B0503020204020204" charset="-122"/>
              </a:rPr>
              <a:t>Stanford-Cars 是最能体现难度的数据集之一</a:t>
            </a:r>
            <a:endParaRPr sz="1250" b="0">
              <a:solidFill>
                <a:srgbClr val="59636E"/>
              </a:solidFill>
              <a:latin typeface="微软雅黑" panose="020B0503020204020204" charset="-122"/>
            </a:endParaRPr>
          </a:p>
        </p:txBody>
      </p:sp>
      <p:graphicFrame>
        <p:nvGraphicFramePr>
          <p:cNvPr id="6" name="Table 4"/>
          <p:cNvGraphicFramePr>
            <a:graphicFrameLocks noGrp="1"/>
          </p:cNvGraphicFramePr>
          <p:nvPr/>
        </p:nvGraphicFramePr>
        <p:xfrm>
          <a:off x="360000" y="1007999"/>
          <a:ext cx="11448000" cy="21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2000"/>
                <a:gridCol w="2862000"/>
                <a:gridCol w="2862000"/>
                <a:gridCol w="2862000"/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设置</a:t>
                      </a:r>
                      <a:endParaRPr sz="110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E6F7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α=0.2 All</a:t>
                      </a:r>
                      <a:endParaRPr sz="110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E6F7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α=0.05 All</a:t>
                      </a:r>
                      <a:endParaRPr sz="110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E6F7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说明</a:t>
                      </a:r>
                      <a:endParaRPr sz="110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E6F7ED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无 LPA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34.1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32.0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基础模型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固定先验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48.3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47.3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只用初始图估一次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自适应先验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51.4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50.5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按 batch 的经验先验动态对齐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加入有标注+未标注图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54.4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52.3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图结构更完整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CLCD + Infomap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57.7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54.8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完整 FedLPA+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ounded Rectangle 5"/>
          <p:cNvSpPr/>
          <p:nvPr/>
        </p:nvSpPr>
        <p:spPr>
          <a:xfrm>
            <a:off x="503999" y="3708000"/>
            <a:ext cx="3528000" cy="1368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AE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6"/>
          <p:cNvSpPr/>
          <p:nvPr/>
        </p:nvSpPr>
        <p:spPr>
          <a:xfrm>
            <a:off x="503999" y="3708000"/>
            <a:ext cx="46800" cy="136800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7"/>
          <p:cNvSpPr txBox="1"/>
          <p:nvPr/>
        </p:nvSpPr>
        <p:spPr>
          <a:xfrm>
            <a:off x="629998" y="3798000"/>
            <a:ext cx="3312000" cy="1620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500" b="1">
                <a:solidFill>
                  <a:srgbClr val="16A34A"/>
                </a:solidFill>
                <a:latin typeface="微软雅黑" panose="020B0503020204020204" charset="-122"/>
              </a:rPr>
              <a:t>LPA 是主贡献</a:t>
            </a:r>
            <a:endParaRPr sz="1500" b="1">
              <a:solidFill>
                <a:srgbClr val="16A34A"/>
              </a:solidFill>
              <a:latin typeface="微软雅黑" panose="020B0503020204020204" charset="-122"/>
            </a:endParaRPr>
          </a:p>
        </p:txBody>
      </p:sp>
      <p:sp>
        <p:nvSpPr>
          <p:cNvPr id="11" name="TextBox 8"/>
          <p:cNvSpPr txBox="1"/>
          <p:nvPr/>
        </p:nvSpPr>
        <p:spPr>
          <a:xfrm>
            <a:off x="622935" y="4335780"/>
            <a:ext cx="3319145" cy="690245"/>
          </a:xfrm>
          <a:prstGeom prst="rect">
            <a:avLst/>
          </a:prstGeom>
          <a:noFill/>
        </p:spPr>
        <p:txBody>
          <a:bodyPr wrap="none" lIns="43200" tIns="28800" rIns="43200" bIns="28800">
            <a:noAutofit/>
          </a:bodyPr>
          <a:lstStyle/>
          <a:p>
            <a:pPr>
              <a:lnSpc>
                <a:spcPct val="105000"/>
              </a:lnSpc>
              <a:spcAft>
                <a:spcPts val="600"/>
              </a:spcAft>
              <a:defRPr sz="122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从 34.1 到 48.3/51.4，</a:t>
            </a:r>
          </a:p>
          <a:p>
            <a:pPr>
              <a:lnSpc>
                <a:spcPct val="105000"/>
              </a:lnSpc>
              <a:spcAft>
                <a:spcPts val="600"/>
              </a:spcAft>
              <a:defRPr sz="122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说明“用本地先验约束预测”本身很关键。</a:t>
            </a:r>
          </a:p>
        </p:txBody>
      </p:sp>
      <p:sp>
        <p:nvSpPr>
          <p:cNvPr id="12" name="Rounded Rectangle 9"/>
          <p:cNvSpPr/>
          <p:nvPr/>
        </p:nvSpPr>
        <p:spPr>
          <a:xfrm>
            <a:off x="4356000" y="3708000"/>
            <a:ext cx="3528000" cy="1368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AE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0"/>
          <p:cNvSpPr/>
          <p:nvPr/>
        </p:nvSpPr>
        <p:spPr>
          <a:xfrm>
            <a:off x="4356000" y="3708000"/>
            <a:ext cx="46800" cy="13680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1"/>
          <p:cNvSpPr txBox="1"/>
          <p:nvPr/>
        </p:nvSpPr>
        <p:spPr>
          <a:xfrm>
            <a:off x="4481999" y="3798000"/>
            <a:ext cx="3312000" cy="1620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500" b="1">
                <a:solidFill>
                  <a:srgbClr val="0D9488"/>
                </a:solidFill>
                <a:latin typeface="微软雅黑" panose="020B0503020204020204" charset="-122"/>
              </a:rPr>
              <a:t>自适应优于固定</a:t>
            </a:r>
            <a:endParaRPr sz="1500" b="1">
              <a:solidFill>
                <a:srgbClr val="0D9488"/>
              </a:solidFill>
              <a:latin typeface="微软雅黑" panose="020B0503020204020204" charset="-122"/>
            </a:endParaRPr>
          </a:p>
        </p:txBody>
      </p:sp>
      <p:sp>
        <p:nvSpPr>
          <p:cNvPr id="15" name="TextBox 12"/>
          <p:cNvSpPr txBox="1"/>
          <p:nvPr/>
        </p:nvSpPr>
        <p:spPr>
          <a:xfrm>
            <a:off x="4474845" y="4411345"/>
            <a:ext cx="3319145" cy="614680"/>
          </a:xfrm>
          <a:prstGeom prst="rect">
            <a:avLst/>
          </a:prstGeom>
          <a:noFill/>
        </p:spPr>
        <p:txBody>
          <a:bodyPr wrap="none" lIns="43200" tIns="28800" rIns="43200" bIns="28800">
            <a:noAutofit/>
          </a:bodyPr>
          <a:lstStyle/>
          <a:p>
            <a:pPr>
              <a:lnSpc>
                <a:spcPct val="105000"/>
              </a:lnSpc>
              <a:spcAft>
                <a:spcPts val="600"/>
              </a:spcAft>
              <a:defRPr sz="122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batch 级经验先验能跟随本地数据结构，</a:t>
            </a:r>
          </a:p>
          <a:p>
            <a:pPr>
              <a:lnSpc>
                <a:spcPct val="105000"/>
              </a:lnSpc>
              <a:spcAft>
                <a:spcPts val="600"/>
              </a:spcAft>
              <a:defRPr sz="122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而不是一次性定死。</a:t>
            </a:r>
          </a:p>
        </p:txBody>
      </p:sp>
      <p:sp>
        <p:nvSpPr>
          <p:cNvPr id="16" name="Rounded Rectangle 13"/>
          <p:cNvSpPr/>
          <p:nvPr/>
        </p:nvSpPr>
        <p:spPr>
          <a:xfrm>
            <a:off x="8208000" y="3708000"/>
            <a:ext cx="3528000" cy="1368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AE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4"/>
          <p:cNvSpPr/>
          <p:nvPr/>
        </p:nvSpPr>
        <p:spPr>
          <a:xfrm>
            <a:off x="8208000" y="3708000"/>
            <a:ext cx="46800" cy="136800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5"/>
          <p:cNvSpPr txBox="1"/>
          <p:nvPr/>
        </p:nvSpPr>
        <p:spPr>
          <a:xfrm>
            <a:off x="8333999" y="3798000"/>
            <a:ext cx="3312000" cy="1620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500" b="1">
                <a:solidFill>
                  <a:srgbClr val="D97706"/>
                </a:solidFill>
                <a:latin typeface="微软雅黑" panose="020B0503020204020204" charset="-122"/>
              </a:rPr>
              <a:t>CLCD 继续增益</a:t>
            </a:r>
            <a:endParaRPr sz="1500" b="1">
              <a:solidFill>
                <a:srgbClr val="D97706"/>
              </a:solidFill>
              <a:latin typeface="微软雅黑" panose="020B0503020204020204" charset="-122"/>
            </a:endParaRPr>
          </a:p>
        </p:txBody>
      </p:sp>
      <p:sp>
        <p:nvSpPr>
          <p:cNvPr id="19" name="TextBox 16"/>
          <p:cNvSpPr txBox="1"/>
          <p:nvPr/>
        </p:nvSpPr>
        <p:spPr>
          <a:xfrm>
            <a:off x="8326755" y="4407535"/>
            <a:ext cx="3319145" cy="618490"/>
          </a:xfrm>
          <a:prstGeom prst="rect">
            <a:avLst/>
          </a:prstGeom>
          <a:noFill/>
        </p:spPr>
        <p:txBody>
          <a:bodyPr wrap="none" lIns="43200" tIns="28800" rIns="43200" bIns="28800">
            <a:noAutofit/>
          </a:bodyPr>
          <a:lstStyle/>
          <a:p>
            <a:pPr>
              <a:lnSpc>
                <a:spcPct val="105000"/>
              </a:lnSpc>
              <a:spcAft>
                <a:spcPts val="600"/>
              </a:spcAft>
              <a:defRPr sz="122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高置信旧类信号修正图结构，让本地概念更可靠。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261" y="0"/>
            <a:ext cx="2431378" cy="689042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 flipV="1">
            <a:off x="-1" y="137160"/>
            <a:ext cx="301441" cy="5518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76686" y="184868"/>
            <a:ext cx="131254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 dirty="0">
                <a:latin typeface="Centaur" panose="02030504050205020304" pitchFamily="18" charset="0"/>
                <a:sym typeface="+mn-ea"/>
              </a:rPr>
              <a:t>Ablation</a:t>
            </a:r>
            <a:endParaRPr lang="en-US" altLang="zh-CN" sz="2800" b="1" dirty="0">
              <a:latin typeface="Centaur" panose="02030504050205020304" pitchFamily="18" charset="0"/>
              <a:sym typeface="+mn-ea"/>
            </a:endParaRPr>
          </a:p>
        </p:txBody>
      </p:sp>
      <p:sp>
        <p:nvSpPr>
          <p:cNvPr id="5" name="TextBox 3"/>
          <p:cNvSpPr txBox="1"/>
          <p:nvPr/>
        </p:nvSpPr>
        <p:spPr>
          <a:xfrm>
            <a:off x="280800" y="1824650"/>
            <a:ext cx="10980000" cy="1728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250" b="0">
                <a:solidFill>
                  <a:srgbClr val="59636E"/>
                </a:solidFill>
                <a:latin typeface="微软雅黑" panose="020B0503020204020204" charset="-122"/>
              </a:rPr>
              <a:t>论文还验证了方法不是只在单一设置下有效</a:t>
            </a:r>
            <a:endParaRPr sz="1250" b="0">
              <a:solidFill>
                <a:srgbClr val="59636E"/>
              </a:solidFill>
              <a:latin typeface="微软雅黑" panose="020B0503020204020204" charset="-122"/>
            </a:endParaRPr>
          </a:p>
        </p:txBody>
      </p:sp>
      <p:graphicFrame>
        <p:nvGraphicFramePr>
          <p:cNvPr id="6" name="Table 4"/>
          <p:cNvGraphicFramePr>
            <a:graphicFrameLocks noGrp="1"/>
          </p:cNvGraphicFramePr>
          <p:nvPr/>
        </p:nvGraphicFramePr>
        <p:xfrm>
          <a:off x="432000" y="2267450"/>
          <a:ext cx="5832000" cy="16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8000"/>
                <a:gridCol w="1458000"/>
                <a:gridCol w="1458000"/>
                <a:gridCol w="1458000"/>
              </a:tblGrid>
              <a:tr h="405000">
                <a:tc>
                  <a:txBody>
                    <a:bodyPr/>
                    <a:lstStyle/>
                    <a:p>
                      <a:pPr algn="ctr"/>
                      <a:r>
                        <a:rPr sz="115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N=10, α=0.05</a:t>
                      </a:r>
                      <a:endParaRPr sz="115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4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5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最佳基线 All</a:t>
                      </a:r>
                      <a:endParaRPr sz="115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4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5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FedLPA All</a:t>
                      </a:r>
                      <a:endParaRPr sz="115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4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5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FedLPA+ All</a:t>
                      </a:r>
                      <a:endParaRPr sz="115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4E0"/>
                    </a:solidFill>
                  </a:tcPr>
                </a:tc>
              </a:tr>
              <a:tr h="405000">
                <a:tc>
                  <a:txBody>
                    <a:bodyPr/>
                    <a:lstStyle/>
                    <a:p>
                      <a:pPr algn="ctr"/>
                      <a:r>
                        <a:rPr sz="11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CIFAR-10</a:t>
                      </a:r>
                      <a:endParaRPr sz="11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68.2</a:t>
                      </a:r>
                      <a:endParaRPr sz="11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92.3</a:t>
                      </a:r>
                      <a:endParaRPr sz="11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93.7</a:t>
                      </a:r>
                      <a:endParaRPr sz="11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405000">
                <a:tc>
                  <a:txBody>
                    <a:bodyPr/>
                    <a:lstStyle/>
                    <a:p>
                      <a:pPr algn="ctr"/>
                      <a:r>
                        <a:rPr sz="11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CIFAR-100</a:t>
                      </a:r>
                      <a:endParaRPr sz="11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52.5</a:t>
                      </a:r>
                      <a:endParaRPr sz="11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53.6</a:t>
                      </a:r>
                      <a:endParaRPr sz="11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55.9</a:t>
                      </a:r>
                      <a:endParaRPr sz="11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405000">
                <a:tc>
                  <a:txBody>
                    <a:bodyPr/>
                    <a:lstStyle/>
                    <a:p>
                      <a:pPr algn="ctr"/>
                      <a:r>
                        <a:rPr sz="11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ImageNet-100</a:t>
                      </a:r>
                      <a:endParaRPr sz="11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67.5</a:t>
                      </a:r>
                      <a:endParaRPr sz="11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71.7</a:t>
                      </a:r>
                      <a:endParaRPr sz="11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72.1</a:t>
                      </a:r>
                      <a:endParaRPr sz="11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ounded Rectangle 5"/>
          <p:cNvSpPr/>
          <p:nvPr/>
        </p:nvSpPr>
        <p:spPr>
          <a:xfrm>
            <a:off x="6840000" y="2267450"/>
            <a:ext cx="4536000" cy="1620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AE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6"/>
          <p:cNvSpPr txBox="1"/>
          <p:nvPr/>
        </p:nvSpPr>
        <p:spPr>
          <a:xfrm>
            <a:off x="7092000" y="2465450"/>
            <a:ext cx="4031999" cy="1800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ctr"/>
            <a:r>
              <a:rPr sz="1600" b="1">
                <a:solidFill>
                  <a:srgbClr val="D97706"/>
                </a:solidFill>
                <a:latin typeface="微软雅黑" panose="020B0503020204020204" charset="-122"/>
              </a:rPr>
              <a:t>客户端变多意味着什么？</a:t>
            </a:r>
            <a:endParaRPr sz="1600" b="1">
              <a:solidFill>
                <a:srgbClr val="D97706"/>
              </a:solidFill>
              <a:latin typeface="微软雅黑" panose="020B0503020204020204" charset="-122"/>
            </a:endParaRPr>
          </a:p>
        </p:txBody>
      </p:sp>
      <p:sp>
        <p:nvSpPr>
          <p:cNvPr id="9" name="TextBox 7"/>
          <p:cNvSpPr txBox="1"/>
          <p:nvPr/>
        </p:nvSpPr>
        <p:spPr>
          <a:xfrm>
            <a:off x="7163999" y="2807450"/>
            <a:ext cx="3888000" cy="630000"/>
          </a:xfrm>
          <a:prstGeom prst="rect">
            <a:avLst/>
          </a:prstGeom>
          <a:noFill/>
        </p:spPr>
        <p:txBody>
          <a:bodyPr wrap="none" lIns="43200" tIns="28800" rIns="43200" bIns="28800">
            <a:spAutoFit/>
          </a:bodyPr>
          <a:lstStyle/>
          <a:p>
            <a:pPr>
              <a:lnSpc>
                <a:spcPct val="105000"/>
              </a:lnSpc>
              <a:spcAft>
                <a:spcPts val="600"/>
              </a:spcAft>
              <a:defRPr sz="145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每个客户端的数据更少，类别更偏，局部发现更难。</a:t>
            </a:r>
          </a:p>
          <a:p>
            <a:pPr>
              <a:lnSpc>
                <a:spcPct val="105000"/>
              </a:lnSpc>
              <a:spcAft>
                <a:spcPts val="600"/>
              </a:spcAft>
              <a:defRPr sz="145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FedLPA 仍保持领先，尤其 CIFAR-10 提升非常明显。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9736455" y="519303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 flipV="1">
            <a:off x="9001621" y="3008795"/>
            <a:ext cx="3190462" cy="57647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 flipV="1">
            <a:off x="303" y="3008795"/>
            <a:ext cx="3190462" cy="57647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013298" y="3008532"/>
            <a:ext cx="28584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>
                <a:latin typeface="Centaur" panose="02030504050205020304" pitchFamily="18" charset="0"/>
              </a:rPr>
              <a:t>Thanks</a:t>
            </a:r>
            <a:endParaRPr lang="zh-CN" altLang="en-US" sz="4800" dirty="0">
              <a:latin typeface="Centaur" panose="02030504050205020304" pitchFamily="18" charset="0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4086" y="44195"/>
            <a:ext cx="1722256" cy="4880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261" y="0"/>
            <a:ext cx="2431378" cy="689042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 flipV="1">
            <a:off x="-1" y="137160"/>
            <a:ext cx="301441" cy="5518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376555" y="184785"/>
            <a:ext cx="22923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 b="1" dirty="0">
                <a:latin typeface="Centaur" panose="02030504050205020304" pitchFamily="18" charset="0"/>
              </a:rPr>
              <a:t>Background</a:t>
            </a:r>
            <a:endParaRPr lang="en-US" altLang="zh-CN" sz="2800" b="1" dirty="0">
              <a:latin typeface="Centaur" panose="020305040502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34695" y="743585"/>
            <a:ext cx="10742930" cy="737235"/>
          </a:xfrm>
          <a:prstGeom prst="rect">
            <a:avLst/>
          </a:prstGeom>
        </p:spPr>
        <p:txBody>
          <a:bodyPr wrap="square">
            <a:spAutoFit/>
          </a:bodyPr>
          <a:p>
            <a:pPr indent="0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b="0" i="0">
                <a:latin typeface="宋体" panose="02010600030101010101" pitchFamily="2" charset="-122"/>
                <a:ea typeface="宋体" panose="02010600030101010101" pitchFamily="2" charset="-122"/>
              </a:rPr>
              <a:t>中心化的</a:t>
            </a:r>
            <a:r>
              <a:rPr lang="en-US" altLang="zh-CN" sz="2800" b="0" i="0">
                <a:latin typeface="宋体" panose="02010600030101010101" pitchFamily="2" charset="-122"/>
                <a:ea typeface="宋体" panose="02010600030101010101" pitchFamily="2" charset="-122"/>
              </a:rPr>
              <a:t>GCD</a:t>
            </a:r>
            <a:r>
              <a:rPr lang="zh-CN" altLang="en-US" sz="2800" b="0" i="0">
                <a:latin typeface="宋体" panose="02010600030101010101" pitchFamily="2" charset="-122"/>
                <a:ea typeface="宋体" panose="02010600030101010101" pitchFamily="2" charset="-122"/>
              </a:rPr>
              <a:t>的常见假设在联邦场景下变得</a:t>
            </a:r>
            <a:r>
              <a:rPr lang="zh-CN" altLang="en-US" sz="2800" b="0" i="0">
                <a:latin typeface="宋体" panose="02010600030101010101" pitchFamily="2" charset="-122"/>
                <a:ea typeface="宋体" panose="02010600030101010101" pitchFamily="2" charset="-122"/>
              </a:rPr>
              <a:t>极其不符合</a:t>
            </a:r>
            <a:r>
              <a:rPr lang="zh-CN" altLang="en-US" sz="2800" b="0" i="0">
                <a:latin typeface="宋体" panose="02010600030101010101" pitchFamily="2" charset="-122"/>
                <a:ea typeface="宋体" panose="02010600030101010101" pitchFamily="2" charset="-122"/>
              </a:rPr>
              <a:t>现实</a:t>
            </a:r>
            <a:endParaRPr lang="zh-CN" altLang="en-US" sz="2800" b="0" i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Rounded Rectangle 4"/>
          <p:cNvSpPr/>
          <p:nvPr/>
        </p:nvSpPr>
        <p:spPr>
          <a:xfrm>
            <a:off x="1604600" y="2605905"/>
            <a:ext cx="3564000" cy="1440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AE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604600" y="2605905"/>
            <a:ext cx="46800" cy="144000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730599" y="2695905"/>
            <a:ext cx="3348000" cy="1620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500" b="1">
                <a:solidFill>
                  <a:srgbClr val="DC2626"/>
                </a:solidFill>
                <a:latin typeface="微软雅黑" panose="020B0503020204020204" charset="-122"/>
              </a:rPr>
              <a:t>假设 1：新类数量已知</a:t>
            </a:r>
            <a:endParaRPr sz="1500" b="1">
              <a:solidFill>
                <a:srgbClr val="DC2626"/>
              </a:solidFill>
              <a:latin typeface="微软雅黑" panose="020B0503020204020204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3870" y="3004820"/>
            <a:ext cx="3355340" cy="1041400"/>
          </a:xfrm>
          <a:prstGeom prst="rect">
            <a:avLst/>
          </a:prstGeom>
          <a:noFill/>
        </p:spPr>
        <p:txBody>
          <a:bodyPr wrap="none" lIns="43200" tIns="28800" rIns="43200" bIns="28800">
            <a:noAutofit/>
          </a:bodyPr>
          <a:lstStyle/>
          <a:p>
            <a:pPr>
              <a:lnSpc>
                <a:spcPct val="105000"/>
              </a:lnSpc>
              <a:spcAft>
                <a:spcPts val="600"/>
              </a:spcAft>
              <a:defRPr sz="122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很多方法需要先知道“总共有多少个新类”，</a:t>
            </a:r>
          </a:p>
          <a:p>
            <a:pPr>
              <a:lnSpc>
                <a:spcPct val="105000"/>
              </a:lnSpc>
              <a:spcAft>
                <a:spcPts val="600"/>
              </a:spcAft>
              <a:defRPr sz="122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才能设置分类头或聚类数。</a:t>
            </a:r>
          </a:p>
          <a:p>
            <a:pPr>
              <a:lnSpc>
                <a:spcPct val="105000"/>
              </a:lnSpc>
              <a:spcAft>
                <a:spcPts val="600"/>
              </a:spcAft>
              <a:defRPr sz="122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联邦场景下</a:t>
            </a:r>
          </a:p>
          <a:p>
            <a:pPr>
              <a:lnSpc>
                <a:spcPct val="105000"/>
              </a:lnSpc>
              <a:spcAft>
                <a:spcPts val="600"/>
              </a:spcAft>
              <a:defRPr sz="122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单个客户端只看到全局类别空间的一小部分。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564600" y="2605905"/>
            <a:ext cx="3564000" cy="1440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AE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9"/>
          <p:cNvSpPr/>
          <p:nvPr/>
        </p:nvSpPr>
        <p:spPr>
          <a:xfrm>
            <a:off x="5564600" y="2605905"/>
            <a:ext cx="46800" cy="144000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0"/>
          <p:cNvSpPr txBox="1"/>
          <p:nvPr/>
        </p:nvSpPr>
        <p:spPr>
          <a:xfrm>
            <a:off x="5690599" y="2695905"/>
            <a:ext cx="3348000" cy="1620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500" b="1">
                <a:solidFill>
                  <a:srgbClr val="D97706"/>
                </a:solidFill>
                <a:latin typeface="微软雅黑" panose="020B0503020204020204" charset="-122"/>
              </a:rPr>
              <a:t>假设 2：类别分布均衡</a:t>
            </a:r>
            <a:endParaRPr sz="1500" b="1">
              <a:solidFill>
                <a:srgbClr val="D97706"/>
              </a:solidFill>
              <a:latin typeface="微软雅黑" panose="020B0503020204020204" charset="-122"/>
            </a:endParaRPr>
          </a:p>
        </p:txBody>
      </p:sp>
      <p:sp>
        <p:nvSpPr>
          <p:cNvPr id="13" name="TextBox 11"/>
          <p:cNvSpPr txBox="1"/>
          <p:nvPr/>
        </p:nvSpPr>
        <p:spPr>
          <a:xfrm>
            <a:off x="5905015" y="3004815"/>
            <a:ext cx="2565400" cy="801370"/>
          </a:xfrm>
          <a:prstGeom prst="rect">
            <a:avLst/>
          </a:prstGeom>
          <a:noFill/>
        </p:spPr>
        <p:txBody>
          <a:bodyPr wrap="none" lIns="43200" tIns="28800" rIns="43200" bIns="28800">
            <a:spAutoFit/>
          </a:bodyPr>
          <a:lstStyle/>
          <a:p>
            <a:pPr>
              <a:lnSpc>
                <a:spcPct val="105000"/>
              </a:lnSpc>
              <a:spcAft>
                <a:spcPts val="600"/>
              </a:spcAft>
              <a:defRPr sz="122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不少方法鼓励所有类别被平均预测，</a:t>
            </a:r>
          </a:p>
          <a:p>
            <a:pPr>
              <a:lnSpc>
                <a:spcPct val="105000"/>
              </a:lnSpc>
              <a:spcAft>
                <a:spcPts val="600"/>
              </a:spcAft>
              <a:defRPr sz="122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或让聚类大小尽量相近。</a:t>
            </a:r>
          </a:p>
          <a:p>
            <a:pPr>
              <a:lnSpc>
                <a:spcPct val="105000"/>
              </a:lnSpc>
              <a:spcAft>
                <a:spcPts val="600"/>
              </a:spcAft>
              <a:defRPr sz="122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真实客户端常常是严重长尾和偏置。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8505825" y="472376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261" y="0"/>
            <a:ext cx="2431378" cy="689042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 flipV="1">
            <a:off x="-1" y="137160"/>
            <a:ext cx="301441" cy="5518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376555" y="184785"/>
            <a:ext cx="229235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800" b="1" dirty="0">
                <a:latin typeface="Centaur" panose="02030504050205020304" pitchFamily="18" charset="0"/>
              </a:rPr>
              <a:t>Background</a:t>
            </a:r>
            <a:endParaRPr lang="en-US" altLang="zh-CN" sz="2800" b="1" dirty="0">
              <a:latin typeface="Centaur" panose="02030504050205020304" pitchFamily="18" charset="0"/>
            </a:endParaRPr>
          </a:p>
        </p:txBody>
      </p:sp>
      <p:graphicFrame>
        <p:nvGraphicFramePr>
          <p:cNvPr id="18" name="Table 4"/>
          <p:cNvGraphicFramePr>
            <a:graphicFrameLocks noGrp="1"/>
          </p:cNvGraphicFramePr>
          <p:nvPr/>
        </p:nvGraphicFramePr>
        <p:xfrm>
          <a:off x="432000" y="1152000"/>
          <a:ext cx="11268000" cy="21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7000"/>
                <a:gridCol w="2817000"/>
                <a:gridCol w="2817000"/>
                <a:gridCol w="2817000"/>
              </a:tblGrid>
              <a:tr h="424800">
                <a:tc>
                  <a:txBody>
                    <a:bodyPr/>
                    <a:lstStyle/>
                    <a:p>
                      <a:pPr algn="ctr"/>
                      <a:r>
                        <a:rPr sz="125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任务</a:t>
                      </a:r>
                      <a:endParaRPr sz="125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E8F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5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有标注数据</a:t>
                      </a:r>
                      <a:endParaRPr sz="125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E8F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5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未标注数据</a:t>
                      </a:r>
                      <a:endParaRPr sz="125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E8F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5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核心目标</a:t>
                      </a:r>
                      <a:endParaRPr sz="125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E8F0FF"/>
                    </a:solidFill>
                  </a:tcPr>
                </a:tc>
              </a:tr>
              <a:tr h="424800">
                <a:tc>
                  <a:txBody>
                    <a:bodyPr/>
                    <a:lstStyle/>
                    <a:p>
                      <a:pPr algn="ctr"/>
                      <a:r>
                        <a:rPr sz="12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分类</a:t>
                      </a:r>
                      <a:endParaRPr sz="12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所有训练类都有标签</a:t>
                      </a:r>
                      <a:endParaRPr sz="12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通常不参与训练</a:t>
                      </a:r>
                      <a:endParaRPr sz="12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识别已知类</a:t>
                      </a:r>
                      <a:endParaRPr sz="12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424800">
                <a:tc>
                  <a:txBody>
                    <a:bodyPr/>
                    <a:lstStyle/>
                    <a:p>
                      <a:pPr algn="ctr"/>
                      <a:r>
                        <a:rPr sz="12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NCD</a:t>
                      </a:r>
                      <a:endParaRPr sz="12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已知类有标签</a:t>
                      </a:r>
                      <a:endParaRPr sz="12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只包含新类</a:t>
                      </a:r>
                      <a:endParaRPr sz="12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发现新类</a:t>
                      </a:r>
                      <a:endParaRPr sz="12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424800">
                <a:tc>
                  <a:txBody>
                    <a:bodyPr/>
                    <a:lstStyle/>
                    <a:p>
                      <a:pPr algn="ctr"/>
                      <a:r>
                        <a:rPr sz="12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GCD</a:t>
                      </a:r>
                      <a:endParaRPr sz="12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部分已知类有标签</a:t>
                      </a:r>
                      <a:endParaRPr sz="12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已知类 + 新类混在一起</a:t>
                      </a:r>
                      <a:endParaRPr sz="12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识别旧类并发现新类</a:t>
                      </a:r>
                      <a:endParaRPr sz="12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424800">
                <a:tc>
                  <a:txBody>
                    <a:bodyPr/>
                    <a:lstStyle/>
                    <a:p>
                      <a:pPr algn="ctr"/>
                      <a:r>
                        <a:rPr sz="12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Fed-GCD</a:t>
                      </a:r>
                      <a:endParaRPr sz="12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每个客户端各自持有</a:t>
                      </a:r>
                      <a:endParaRPr sz="12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每个客户端分布不同</a:t>
                      </a:r>
                      <a:endParaRPr sz="12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2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隐私约束下训练全局模型</a:t>
                      </a:r>
                      <a:endParaRPr sz="12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9" name="Rounded Rectangle 5"/>
          <p:cNvSpPr/>
          <p:nvPr/>
        </p:nvSpPr>
        <p:spPr>
          <a:xfrm>
            <a:off x="648000" y="3816000"/>
            <a:ext cx="10800000" cy="1368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AE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6"/>
          <p:cNvSpPr txBox="1"/>
          <p:nvPr/>
        </p:nvSpPr>
        <p:spPr>
          <a:xfrm>
            <a:off x="5199957" y="3978000"/>
            <a:ext cx="1696085" cy="33401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ctr"/>
            <a:r>
              <a:rPr lang="en-US" sz="1800" b="1">
                <a:solidFill>
                  <a:srgbClr val="2563EB"/>
                </a:solidFill>
                <a:latin typeface="微软雅黑" panose="020B0503020204020204" charset="-122"/>
              </a:rPr>
              <a:t>GCD/Fed-GCD</a:t>
            </a:r>
            <a:endParaRPr lang="zh-CN" altLang="en-US" sz="1800" b="1">
              <a:solidFill>
                <a:srgbClr val="2563EB"/>
              </a:solidFill>
              <a:latin typeface="微软雅黑" panose="020B0503020204020204" charset="-122"/>
            </a:endParaRPr>
          </a:p>
        </p:txBody>
      </p:sp>
      <p:sp>
        <p:nvSpPr>
          <p:cNvPr id="21" name="TextBox 7"/>
          <p:cNvSpPr txBox="1"/>
          <p:nvPr/>
        </p:nvSpPr>
        <p:spPr>
          <a:xfrm>
            <a:off x="1224000" y="4284000"/>
            <a:ext cx="7303135" cy="331470"/>
          </a:xfrm>
          <a:prstGeom prst="rect">
            <a:avLst/>
          </a:prstGeom>
          <a:noFill/>
        </p:spPr>
        <p:txBody>
          <a:bodyPr wrap="none" lIns="43200" tIns="28800" rIns="43200" bIns="28800">
            <a:spAutoFit/>
          </a:bodyPr>
          <a:lstStyle/>
          <a:p>
            <a:pPr>
              <a:lnSpc>
                <a:spcPct val="105000"/>
              </a:lnSpc>
              <a:spcAft>
                <a:spcPts val="600"/>
              </a:spcAft>
              <a:defRPr sz="170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模型最终要给所有未标注测试样本分簇/分类，所以旧类和新类都要处理好。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261" y="0"/>
            <a:ext cx="2431378" cy="689042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 flipV="1">
            <a:off x="-1" y="137160"/>
            <a:ext cx="301441" cy="5518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76686" y="184868"/>
            <a:ext cx="150114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 dirty="0">
                <a:latin typeface="Centaur" panose="02030504050205020304" pitchFamily="18" charset="0"/>
              </a:rPr>
              <a:t>Methods</a:t>
            </a:r>
            <a:endParaRPr lang="en-US" altLang="zh-CN" sz="2800" b="1" dirty="0">
              <a:latin typeface="Centaur" panose="02030504050205020304" pitchFamily="18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195" y="688975"/>
            <a:ext cx="9131935" cy="6113145"/>
          </a:xfrm>
          <a:prstGeom prst="rect">
            <a:avLst/>
          </a:prstGeom>
        </p:spPr>
      </p:pic>
      <p:sp>
        <p:nvSpPr>
          <p:cNvPr id="19" name="Rounded Rectangle 18"/>
          <p:cNvSpPr/>
          <p:nvPr/>
        </p:nvSpPr>
        <p:spPr>
          <a:xfrm>
            <a:off x="10480675" y="1151890"/>
            <a:ext cx="1544320" cy="2013585"/>
          </a:xfrm>
          <a:prstGeom prst="roundRect">
            <a:avLst/>
          </a:prstGeom>
          <a:solidFill>
            <a:srgbClr val="E6F7ED"/>
          </a:solidFill>
          <a:ln w="12700">
            <a:solidFill>
              <a:srgbClr val="DAE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576560" y="1196975"/>
            <a:ext cx="1448435" cy="2029460"/>
          </a:xfrm>
          <a:prstGeom prst="rect">
            <a:avLst/>
          </a:prstGeom>
          <a:noFill/>
        </p:spPr>
        <p:txBody>
          <a:bodyPr wrap="square" lIns="43200" tIns="28800" rIns="43200" bIns="28800">
            <a:noAutofit/>
          </a:bodyPr>
          <a:lstStyle/>
          <a:p>
            <a:pPr>
              <a:lnSpc>
                <a:spcPct val="105000"/>
              </a:lnSpc>
              <a:spcAft>
                <a:spcPts val="600"/>
              </a:spcAft>
              <a:defRPr sz="180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让每个客户端先回答：我自己这里大概有哪些簇？比例是多少？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103755" y="424180"/>
            <a:ext cx="46062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CLCD：</a:t>
            </a:r>
            <a:r>
              <a:rPr lang="zh-CN" altLang="en-US"/>
              <a:t>置信度引导的局部类别发现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10022205" y="3996055"/>
            <a:ext cx="204660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结合自蒸馏的局部先验对齐</a:t>
            </a:r>
            <a:endParaRPr lang="en-US" altLang="zh-C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261" y="0"/>
            <a:ext cx="2431378" cy="689042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 flipV="1">
            <a:off x="-1" y="137160"/>
            <a:ext cx="301441" cy="5518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76686" y="184868"/>
            <a:ext cx="150114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 dirty="0">
                <a:latin typeface="Centaur" panose="02030504050205020304" pitchFamily="18" charset="0"/>
              </a:rPr>
              <a:t>Methods</a:t>
            </a:r>
            <a:endParaRPr lang="en-US" altLang="zh-CN" sz="2800" b="1" dirty="0">
              <a:latin typeface="Centaur" panose="02030504050205020304" pitchFamily="18" charset="0"/>
            </a:endParaRPr>
          </a:p>
        </p:txBody>
      </p:sp>
      <p:sp>
        <p:nvSpPr>
          <p:cNvPr id="6" name="TextBox 2"/>
          <p:cNvSpPr txBox="1"/>
          <p:nvPr/>
        </p:nvSpPr>
        <p:spPr>
          <a:xfrm>
            <a:off x="280795" y="761100"/>
            <a:ext cx="11160000" cy="3060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2700" b="1">
                <a:solidFill>
                  <a:srgbClr val="191F27"/>
                </a:solidFill>
                <a:latin typeface="微软雅黑" panose="020B0503020204020204" charset="-122"/>
              </a:rPr>
              <a:t>整体训练流程</a:t>
            </a:r>
            <a:endParaRPr sz="2700" b="1">
              <a:solidFill>
                <a:srgbClr val="191F27"/>
              </a:solidFill>
              <a:latin typeface="微软雅黑" panose="020B0503020204020204" charset="-122"/>
            </a:endParaRPr>
          </a:p>
        </p:txBody>
      </p:sp>
      <p:sp>
        <p:nvSpPr>
          <p:cNvPr id="7" name="TextBox 3"/>
          <p:cNvSpPr txBox="1"/>
          <p:nvPr/>
        </p:nvSpPr>
        <p:spPr>
          <a:xfrm>
            <a:off x="280800" y="1254420"/>
            <a:ext cx="10980000" cy="1728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250" b="0">
                <a:solidFill>
                  <a:srgbClr val="59636E"/>
                </a:solidFill>
                <a:latin typeface="微软雅黑" panose="020B0503020204020204" charset="-122"/>
              </a:rPr>
              <a:t>FedLPA 仍然是标准联邦学习框架，只是在客户端本地多了结构发现与先验对齐</a:t>
            </a:r>
            <a:endParaRPr sz="1250" b="0">
              <a:solidFill>
                <a:srgbClr val="59636E"/>
              </a:solidFill>
              <a:latin typeface="微软雅黑" panose="020B0503020204020204" charset="-122"/>
            </a:endParaRPr>
          </a:p>
        </p:txBody>
      </p:sp>
      <p:sp>
        <p:nvSpPr>
          <p:cNvPr id="8" name="Oval 4"/>
          <p:cNvSpPr/>
          <p:nvPr/>
        </p:nvSpPr>
        <p:spPr>
          <a:xfrm>
            <a:off x="503999" y="1661220"/>
            <a:ext cx="360000" cy="360000"/>
          </a:xfrm>
          <a:prstGeom prst="ellipse">
            <a:avLst/>
          </a:prstGeom>
          <a:solidFill>
            <a:srgbClr val="2563EB"/>
          </a:solidFill>
          <a:ln w="1524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微软雅黑" panose="020B0503020204020204" charset="-122"/>
              </a:rPr>
              <a:t>1</a:t>
            </a:r>
            <a:endParaRPr sz="120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TextBox 5"/>
          <p:cNvSpPr txBox="1"/>
          <p:nvPr/>
        </p:nvSpPr>
        <p:spPr>
          <a:xfrm>
            <a:off x="989999" y="1643220"/>
            <a:ext cx="2880000" cy="1620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600" b="1">
                <a:solidFill>
                  <a:srgbClr val="2563EB"/>
                </a:solidFill>
                <a:latin typeface="微软雅黑" panose="020B0503020204020204" charset="-122"/>
              </a:rPr>
              <a:t>Warmup</a:t>
            </a:r>
            <a:endParaRPr sz="1600" b="1">
              <a:solidFill>
                <a:srgbClr val="2563EB"/>
              </a:solidFill>
              <a:latin typeface="微软雅黑" panose="020B0503020204020204" charset="-122"/>
            </a:endParaRPr>
          </a:p>
        </p:txBody>
      </p:sp>
      <p:sp>
        <p:nvSpPr>
          <p:cNvPr id="11" name="TextBox 6"/>
          <p:cNvSpPr txBox="1"/>
          <p:nvPr/>
        </p:nvSpPr>
        <p:spPr>
          <a:xfrm>
            <a:off x="989999" y="1935420"/>
            <a:ext cx="9288000" cy="1980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350" b="0">
                <a:solidFill>
                  <a:srgbClr val="191F27"/>
                </a:solidFill>
                <a:latin typeface="微软雅黑" panose="020B0503020204020204" charset="-122"/>
              </a:rPr>
              <a:t>先用有标注旧类和对比学习，让特征不要太乱</a:t>
            </a:r>
            <a:endParaRPr sz="1350" b="0">
              <a:solidFill>
                <a:srgbClr val="191F27"/>
              </a:solidFill>
              <a:latin typeface="微软雅黑" panose="020B0503020204020204" charset="-122"/>
            </a:endParaRPr>
          </a:p>
        </p:txBody>
      </p:sp>
      <p:cxnSp>
        <p:nvCxnSpPr>
          <p:cNvPr id="12" name="Connector 7"/>
          <p:cNvCxnSpPr/>
          <p:nvPr/>
        </p:nvCxnSpPr>
        <p:spPr>
          <a:xfrm>
            <a:off x="683999" y="2050020"/>
            <a:ext cx="0" cy="529199"/>
          </a:xfrm>
          <a:prstGeom prst="line">
            <a:avLst/>
          </a:prstGeom>
          <a:ln w="25400">
            <a:solidFill>
              <a:srgbClr val="DAE0E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8"/>
          <p:cNvSpPr/>
          <p:nvPr/>
        </p:nvSpPr>
        <p:spPr>
          <a:xfrm>
            <a:off x="503999" y="2651220"/>
            <a:ext cx="360000" cy="360000"/>
          </a:xfrm>
          <a:prstGeom prst="ellipse">
            <a:avLst/>
          </a:prstGeom>
          <a:solidFill>
            <a:srgbClr val="475569"/>
          </a:solidFill>
          <a:ln w="15240">
            <a:solidFill>
              <a:srgbClr val="4755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微软雅黑" panose="020B0503020204020204" charset="-122"/>
              </a:rPr>
              <a:t>2</a:t>
            </a:r>
            <a:endParaRPr sz="120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4" name="TextBox 9"/>
          <p:cNvSpPr txBox="1"/>
          <p:nvPr/>
        </p:nvSpPr>
        <p:spPr>
          <a:xfrm>
            <a:off x="989999" y="2633220"/>
            <a:ext cx="2880000" cy="1620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600" b="1">
                <a:solidFill>
                  <a:srgbClr val="475569"/>
                </a:solidFill>
                <a:latin typeface="微软雅黑" panose="020B0503020204020204" charset="-122"/>
              </a:rPr>
              <a:t>服务器下发模型</a:t>
            </a:r>
            <a:endParaRPr sz="1600" b="1">
              <a:solidFill>
                <a:srgbClr val="475569"/>
              </a:solidFill>
              <a:latin typeface="微软雅黑" panose="020B0503020204020204" charset="-122"/>
            </a:endParaRPr>
          </a:p>
        </p:txBody>
      </p:sp>
      <p:sp>
        <p:nvSpPr>
          <p:cNvPr id="15" name="TextBox 10"/>
          <p:cNvSpPr txBox="1"/>
          <p:nvPr/>
        </p:nvSpPr>
        <p:spPr>
          <a:xfrm>
            <a:off x="989999" y="3019400"/>
            <a:ext cx="9288000" cy="1980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350" b="0">
                <a:solidFill>
                  <a:srgbClr val="191F27"/>
                </a:solidFill>
                <a:latin typeface="微软雅黑" panose="020B0503020204020204" charset="-122"/>
              </a:rPr>
              <a:t>每轮把全局模型发给所有客户端</a:t>
            </a:r>
            <a:endParaRPr sz="1350" b="0">
              <a:solidFill>
                <a:srgbClr val="191F27"/>
              </a:solidFill>
              <a:latin typeface="微软雅黑" panose="020B0503020204020204" charset="-122"/>
            </a:endParaRPr>
          </a:p>
        </p:txBody>
      </p:sp>
      <p:cxnSp>
        <p:nvCxnSpPr>
          <p:cNvPr id="16" name="Connector 11"/>
          <p:cNvCxnSpPr/>
          <p:nvPr/>
        </p:nvCxnSpPr>
        <p:spPr>
          <a:xfrm>
            <a:off x="683999" y="3040020"/>
            <a:ext cx="0" cy="529199"/>
          </a:xfrm>
          <a:prstGeom prst="line">
            <a:avLst/>
          </a:prstGeom>
          <a:ln w="25400">
            <a:solidFill>
              <a:srgbClr val="DAE0E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Oval 12"/>
          <p:cNvSpPr/>
          <p:nvPr/>
        </p:nvSpPr>
        <p:spPr>
          <a:xfrm>
            <a:off x="503999" y="3641220"/>
            <a:ext cx="360000" cy="360000"/>
          </a:xfrm>
          <a:prstGeom prst="ellipse">
            <a:avLst/>
          </a:prstGeom>
          <a:solidFill>
            <a:srgbClr val="D97706"/>
          </a:solidFill>
          <a:ln w="1524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微软雅黑" panose="020B0503020204020204" charset="-122"/>
              </a:rPr>
              <a:t>3</a:t>
            </a:r>
            <a:endParaRPr sz="120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8" name="TextBox 13"/>
          <p:cNvSpPr txBox="1"/>
          <p:nvPr/>
        </p:nvSpPr>
        <p:spPr>
          <a:xfrm>
            <a:off x="989999" y="3623220"/>
            <a:ext cx="2880000" cy="1620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600" b="1">
                <a:solidFill>
                  <a:srgbClr val="D97706"/>
                </a:solidFill>
                <a:latin typeface="微软雅黑" panose="020B0503020204020204" charset="-122"/>
              </a:rPr>
              <a:t>本地发现结构</a:t>
            </a:r>
            <a:endParaRPr sz="1600" b="1">
              <a:solidFill>
                <a:srgbClr val="D97706"/>
              </a:solidFill>
              <a:latin typeface="微软雅黑" panose="020B0503020204020204" charset="-122"/>
            </a:endParaRPr>
          </a:p>
        </p:txBody>
      </p:sp>
      <p:sp>
        <p:nvSpPr>
          <p:cNvPr id="19" name="TextBox 14"/>
          <p:cNvSpPr txBox="1"/>
          <p:nvPr/>
        </p:nvSpPr>
        <p:spPr>
          <a:xfrm>
            <a:off x="989999" y="4027815"/>
            <a:ext cx="9288000" cy="1980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350" b="0">
                <a:solidFill>
                  <a:srgbClr val="191F27"/>
                </a:solidFill>
                <a:latin typeface="微软雅黑" panose="020B0503020204020204" charset="-122"/>
              </a:rPr>
              <a:t>每 R 轮执行 CLCD + Infomap，更新本地概念与原型</a:t>
            </a:r>
            <a:endParaRPr sz="1350" b="0">
              <a:solidFill>
                <a:srgbClr val="191F27"/>
              </a:solidFill>
              <a:latin typeface="微软雅黑" panose="020B0503020204020204" charset="-122"/>
            </a:endParaRPr>
          </a:p>
        </p:txBody>
      </p:sp>
      <p:cxnSp>
        <p:nvCxnSpPr>
          <p:cNvPr id="20" name="Connector 15"/>
          <p:cNvCxnSpPr/>
          <p:nvPr/>
        </p:nvCxnSpPr>
        <p:spPr>
          <a:xfrm>
            <a:off x="683999" y="4030020"/>
            <a:ext cx="0" cy="529199"/>
          </a:xfrm>
          <a:prstGeom prst="line">
            <a:avLst/>
          </a:prstGeom>
          <a:ln w="25400">
            <a:solidFill>
              <a:srgbClr val="DAE0E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16"/>
          <p:cNvSpPr/>
          <p:nvPr/>
        </p:nvSpPr>
        <p:spPr>
          <a:xfrm>
            <a:off x="503999" y="4631220"/>
            <a:ext cx="360000" cy="360000"/>
          </a:xfrm>
          <a:prstGeom prst="ellipse">
            <a:avLst/>
          </a:prstGeom>
          <a:solidFill>
            <a:srgbClr val="16A34A"/>
          </a:solidFill>
          <a:ln w="15240"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微软雅黑" panose="020B0503020204020204" charset="-122"/>
              </a:rPr>
              <a:t>4</a:t>
            </a:r>
            <a:endParaRPr sz="120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22" name="TextBox 17"/>
          <p:cNvSpPr txBox="1"/>
          <p:nvPr/>
        </p:nvSpPr>
        <p:spPr>
          <a:xfrm>
            <a:off x="989999" y="4613220"/>
            <a:ext cx="2880000" cy="1620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600" b="1">
                <a:solidFill>
                  <a:srgbClr val="16A34A"/>
                </a:solidFill>
                <a:latin typeface="微软雅黑" panose="020B0503020204020204" charset="-122"/>
              </a:rPr>
              <a:t>本地训练</a:t>
            </a:r>
            <a:endParaRPr sz="1600" b="1">
              <a:solidFill>
                <a:srgbClr val="16A34A"/>
              </a:solidFill>
              <a:latin typeface="微软雅黑" panose="020B0503020204020204" charset="-122"/>
            </a:endParaRPr>
          </a:p>
        </p:txBody>
      </p:sp>
      <p:sp>
        <p:nvSpPr>
          <p:cNvPr id="23" name="TextBox 18"/>
          <p:cNvSpPr txBox="1"/>
          <p:nvPr/>
        </p:nvSpPr>
        <p:spPr>
          <a:xfrm>
            <a:off x="989999" y="4991145"/>
            <a:ext cx="9288000" cy="1980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350" b="0">
                <a:solidFill>
                  <a:srgbClr val="191F27"/>
                </a:solidFill>
                <a:latin typeface="微软雅黑" panose="020B0503020204020204" charset="-122"/>
              </a:rPr>
              <a:t>有标注：交叉熵/监督对比；无标注：自蒸馏 + LPA/无监督对比</a:t>
            </a:r>
            <a:endParaRPr sz="1350" b="0">
              <a:solidFill>
                <a:srgbClr val="191F27"/>
              </a:solidFill>
              <a:latin typeface="微软雅黑" panose="020B0503020204020204" charset="-122"/>
            </a:endParaRPr>
          </a:p>
        </p:txBody>
      </p:sp>
      <p:cxnSp>
        <p:nvCxnSpPr>
          <p:cNvPr id="24" name="Connector 19"/>
          <p:cNvCxnSpPr/>
          <p:nvPr/>
        </p:nvCxnSpPr>
        <p:spPr>
          <a:xfrm>
            <a:off x="683999" y="5020020"/>
            <a:ext cx="0" cy="529199"/>
          </a:xfrm>
          <a:prstGeom prst="line">
            <a:avLst/>
          </a:prstGeom>
          <a:ln w="25400">
            <a:solidFill>
              <a:srgbClr val="DAE0E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Oval 20"/>
          <p:cNvSpPr/>
          <p:nvPr/>
        </p:nvSpPr>
        <p:spPr>
          <a:xfrm>
            <a:off x="503999" y="5621220"/>
            <a:ext cx="360000" cy="360000"/>
          </a:xfrm>
          <a:prstGeom prst="ellipse">
            <a:avLst/>
          </a:prstGeom>
          <a:solidFill>
            <a:srgbClr val="0D9488"/>
          </a:solidFill>
          <a:ln w="1524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200" b="1">
                <a:solidFill>
                  <a:srgbClr val="FFFFFF"/>
                </a:solidFill>
                <a:latin typeface="微软雅黑" panose="020B0503020204020204" charset="-122"/>
              </a:rPr>
              <a:t>5</a:t>
            </a:r>
            <a:endParaRPr sz="1200" b="1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26" name="TextBox 21"/>
          <p:cNvSpPr txBox="1"/>
          <p:nvPr/>
        </p:nvSpPr>
        <p:spPr>
          <a:xfrm>
            <a:off x="989999" y="5603220"/>
            <a:ext cx="2880000" cy="1620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600" b="1">
                <a:solidFill>
                  <a:srgbClr val="0D9488"/>
                </a:solidFill>
                <a:latin typeface="微软雅黑" panose="020B0503020204020204" charset="-122"/>
              </a:rPr>
              <a:t>FedAvg 聚合</a:t>
            </a:r>
            <a:endParaRPr sz="1600" b="1">
              <a:solidFill>
                <a:srgbClr val="0D9488"/>
              </a:solidFill>
              <a:latin typeface="微软雅黑" panose="020B0503020204020204" charset="-122"/>
            </a:endParaRPr>
          </a:p>
        </p:txBody>
      </p:sp>
      <p:sp>
        <p:nvSpPr>
          <p:cNvPr id="27" name="TextBox 22"/>
          <p:cNvSpPr txBox="1"/>
          <p:nvPr/>
        </p:nvSpPr>
        <p:spPr>
          <a:xfrm>
            <a:off x="989999" y="6003370"/>
            <a:ext cx="9288000" cy="1980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350" b="0">
                <a:solidFill>
                  <a:srgbClr val="191F27"/>
                </a:solidFill>
                <a:latin typeface="微软雅黑" panose="020B0503020204020204" charset="-122"/>
              </a:rPr>
              <a:t>只聚合模型权重，进入下一轮</a:t>
            </a:r>
            <a:endParaRPr sz="1350" b="0">
              <a:solidFill>
                <a:srgbClr val="191F27"/>
              </a:solidFill>
              <a:latin typeface="微软雅黑" panose="020B0503020204020204" charset="-122"/>
            </a:endParaRPr>
          </a:p>
        </p:txBody>
      </p:sp>
      <p:sp>
        <p:nvSpPr>
          <p:cNvPr id="28" name="Rounded Rectangle 23"/>
          <p:cNvSpPr/>
          <p:nvPr/>
        </p:nvSpPr>
        <p:spPr>
          <a:xfrm>
            <a:off x="8171815" y="2057400"/>
            <a:ext cx="3850640" cy="2520315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AE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4"/>
          <p:cNvSpPr txBox="1"/>
          <p:nvPr/>
        </p:nvSpPr>
        <p:spPr>
          <a:xfrm>
            <a:off x="8388000" y="2255220"/>
            <a:ext cx="2700000" cy="1800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ctr"/>
            <a:r>
              <a:rPr sz="1600" b="1">
                <a:solidFill>
                  <a:srgbClr val="16A34A"/>
                </a:solidFill>
                <a:latin typeface="微软雅黑" panose="020B0503020204020204" charset="-122"/>
              </a:rPr>
              <a:t>总损失函数直觉</a:t>
            </a:r>
            <a:endParaRPr sz="1600" b="1">
              <a:solidFill>
                <a:srgbClr val="16A34A"/>
              </a:solidFill>
              <a:latin typeface="微软雅黑" panose="020B0503020204020204" charset="-122"/>
            </a:endParaRPr>
          </a:p>
        </p:txBody>
      </p:sp>
      <p:sp>
        <p:nvSpPr>
          <p:cNvPr id="30" name="TextBox 25"/>
          <p:cNvSpPr txBox="1"/>
          <p:nvPr/>
        </p:nvSpPr>
        <p:spPr>
          <a:xfrm>
            <a:off x="8406000" y="2579220"/>
            <a:ext cx="2700000" cy="1655999"/>
          </a:xfrm>
          <a:prstGeom prst="rect">
            <a:avLst/>
          </a:prstGeom>
          <a:noFill/>
        </p:spPr>
        <p:txBody>
          <a:bodyPr wrap="none" lIns="43200" tIns="28800" rIns="43200" bIns="28800">
            <a:spAutoFit/>
          </a:bodyPr>
          <a:lstStyle/>
          <a:p>
            <a:pPr>
              <a:lnSpc>
                <a:spcPct val="105000"/>
              </a:lnSpc>
              <a:spcAft>
                <a:spcPts val="600"/>
              </a:spcAft>
              <a:defRPr sz="135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有标签样本：学会识别旧类。</a:t>
            </a:r>
          </a:p>
          <a:p>
            <a:pPr>
              <a:lnSpc>
                <a:spcPct val="105000"/>
              </a:lnSpc>
              <a:spcAft>
                <a:spcPts val="600"/>
              </a:spcAft>
              <a:defRPr sz="135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未标签样本：学出稳定特征，并遵守本地先验。</a:t>
            </a:r>
          </a:p>
          <a:p>
            <a:pPr>
              <a:lnSpc>
                <a:spcPct val="105000"/>
              </a:lnSpc>
              <a:spcAft>
                <a:spcPts val="600"/>
              </a:spcAft>
              <a:defRPr sz="135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λ 控制有标签/未标签损失的权重。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261" y="0"/>
            <a:ext cx="2431378" cy="689042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 flipV="1">
            <a:off x="-1" y="137160"/>
            <a:ext cx="301441" cy="5518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76686" y="184868"/>
            <a:ext cx="210312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 dirty="0">
                <a:latin typeface="Centaur" panose="02030504050205020304" pitchFamily="18" charset="0"/>
                <a:sym typeface="+mn-ea"/>
              </a:rPr>
              <a:t>Experiments</a:t>
            </a:r>
            <a:endParaRPr lang="zh-CN" altLang="en-US" sz="2800" b="1" dirty="0">
              <a:latin typeface="Centaur" panose="020305040502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0800" y="859450"/>
            <a:ext cx="10980000" cy="1728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250" b="0">
                <a:solidFill>
                  <a:srgbClr val="59636E"/>
                </a:solidFill>
                <a:latin typeface="微软雅黑" panose="020B0503020204020204" charset="-122"/>
              </a:rPr>
              <a:t>六个公开图像分类基准，每个都人为模拟“已知类 + 新类 + 联邦异构”</a:t>
            </a:r>
            <a:endParaRPr sz="1250" b="0">
              <a:solidFill>
                <a:srgbClr val="59636E"/>
              </a:solidFill>
              <a:latin typeface="微软雅黑" panose="020B050302020402020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60000" y="1230249"/>
          <a:ext cx="11448000" cy="28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2000"/>
                <a:gridCol w="2862000"/>
                <a:gridCol w="2862000"/>
                <a:gridCol w="2862000"/>
              </a:tblGrid>
              <a:tr h="411428">
                <a:tc>
                  <a:txBody>
                    <a:bodyPr/>
                    <a:lstStyle/>
                    <a:p>
                      <a:pPr algn="ctr"/>
                      <a:r>
                        <a:rPr sz="105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类型</a:t>
                      </a:r>
                      <a:endParaRPr sz="105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4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数据集</a:t>
                      </a:r>
                      <a:endParaRPr sz="105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4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类别数</a:t>
                      </a:r>
                      <a:endParaRPr sz="105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4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解释</a:t>
                      </a:r>
                      <a:endParaRPr sz="105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4E0"/>
                    </a:solidFill>
                  </a:tcPr>
                </a:tc>
              </a:tr>
              <a:tr h="411428"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细粒度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CUB-200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200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200 种鸟，类间差异很细，例如不同鸟种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411428"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细粒度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Stanford-Cars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196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不同车型/年份，外观看起来很接近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411428"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细粒度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Oxford-IIIT Pet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37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猫狗品种识别，类别少但相似度高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411428"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通用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CIFAR-10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10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10 类小图像，如飞机、猫、卡车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411428"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通用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CIFAR-100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100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100 类小图像，类别更多、更细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411432"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通用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ImageNet-100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100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ImageNet 子集，真实物体类别更复杂</a:t>
                      </a:r>
                      <a:endParaRPr sz="105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ounded Rectangle 5"/>
          <p:cNvSpPr/>
          <p:nvPr/>
        </p:nvSpPr>
        <p:spPr>
          <a:xfrm>
            <a:off x="432000" y="4542250"/>
            <a:ext cx="3491999" cy="12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AE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6"/>
          <p:cNvSpPr/>
          <p:nvPr/>
        </p:nvSpPr>
        <p:spPr>
          <a:xfrm>
            <a:off x="432000" y="4542250"/>
            <a:ext cx="46800" cy="129600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7"/>
          <p:cNvSpPr txBox="1"/>
          <p:nvPr/>
        </p:nvSpPr>
        <p:spPr>
          <a:xfrm>
            <a:off x="557364" y="4542080"/>
            <a:ext cx="3275999" cy="1620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500" b="1">
                <a:solidFill>
                  <a:srgbClr val="D97706"/>
                </a:solidFill>
                <a:latin typeface="微软雅黑" panose="020B0503020204020204" charset="-122"/>
              </a:rPr>
              <a:t>类的划分</a:t>
            </a:r>
            <a:endParaRPr sz="1500" b="1">
              <a:solidFill>
                <a:srgbClr val="D97706"/>
              </a:solidFill>
              <a:latin typeface="微软雅黑" panose="020B0503020204020204" charset="-122"/>
            </a:endParaRPr>
          </a:p>
        </p:txBody>
      </p:sp>
      <p:sp>
        <p:nvSpPr>
          <p:cNvPr id="11" name="TextBox 8"/>
          <p:cNvSpPr txBox="1"/>
          <p:nvPr/>
        </p:nvSpPr>
        <p:spPr>
          <a:xfrm>
            <a:off x="550800" y="4823050"/>
            <a:ext cx="3649980" cy="1075055"/>
          </a:xfrm>
          <a:prstGeom prst="rect">
            <a:avLst/>
          </a:prstGeom>
          <a:noFill/>
        </p:spPr>
        <p:txBody>
          <a:bodyPr wrap="none" lIns="43200" tIns="28800" rIns="43200" bIns="28800">
            <a:spAutoFit/>
          </a:bodyPr>
          <a:lstStyle/>
          <a:p>
            <a:pPr>
              <a:lnSpc>
                <a:spcPct val="105000"/>
              </a:lnSpc>
              <a:spcAft>
                <a:spcPts val="600"/>
              </a:spcAft>
              <a:defRPr sz="122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每个数据集：</a:t>
            </a:r>
          </a:p>
          <a:p>
            <a:pPr>
              <a:lnSpc>
                <a:spcPct val="105000"/>
              </a:lnSpc>
              <a:spcAft>
                <a:spcPts val="600"/>
              </a:spcAft>
              <a:defRPr sz="122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一半类别设为已知类，另一半设为新类。</a:t>
            </a:r>
          </a:p>
          <a:p>
            <a:pPr>
              <a:lnSpc>
                <a:spcPct val="105000"/>
              </a:lnSpc>
              <a:spcAft>
                <a:spcPts val="600"/>
              </a:spcAft>
              <a:defRPr sz="122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已知类中 50% 样本有标签，</a:t>
            </a:r>
          </a:p>
          <a:p>
            <a:pPr>
              <a:lnSpc>
                <a:spcPct val="105000"/>
              </a:lnSpc>
              <a:spcAft>
                <a:spcPts val="600"/>
              </a:spcAft>
              <a:defRPr sz="122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剩余已知类样本和全部新类样本都放入未标注集合。</a:t>
            </a:r>
          </a:p>
        </p:txBody>
      </p:sp>
      <p:sp>
        <p:nvSpPr>
          <p:cNvPr id="12" name="Rounded Rectangle 9"/>
          <p:cNvSpPr/>
          <p:nvPr/>
        </p:nvSpPr>
        <p:spPr>
          <a:xfrm>
            <a:off x="4356000" y="4542250"/>
            <a:ext cx="3491999" cy="12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AE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0"/>
          <p:cNvSpPr/>
          <p:nvPr/>
        </p:nvSpPr>
        <p:spPr>
          <a:xfrm>
            <a:off x="4356000" y="4542250"/>
            <a:ext cx="46800" cy="12960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1"/>
          <p:cNvSpPr txBox="1"/>
          <p:nvPr/>
        </p:nvSpPr>
        <p:spPr>
          <a:xfrm>
            <a:off x="4481999" y="4591610"/>
            <a:ext cx="3275999" cy="1620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500" b="1">
                <a:solidFill>
                  <a:srgbClr val="0D9488"/>
                </a:solidFill>
                <a:latin typeface="微软雅黑" panose="020B0503020204020204" charset="-122"/>
              </a:rPr>
              <a:t>联邦划分</a:t>
            </a:r>
            <a:endParaRPr sz="1500" b="1">
              <a:solidFill>
                <a:srgbClr val="0D9488"/>
              </a:solidFill>
              <a:latin typeface="微软雅黑" panose="020B0503020204020204" charset="-122"/>
            </a:endParaRPr>
          </a:p>
        </p:txBody>
      </p:sp>
      <p:sp>
        <p:nvSpPr>
          <p:cNvPr id="15" name="TextBox 12"/>
          <p:cNvSpPr txBox="1"/>
          <p:nvPr/>
        </p:nvSpPr>
        <p:spPr>
          <a:xfrm>
            <a:off x="4474800" y="4823050"/>
            <a:ext cx="2501265" cy="801370"/>
          </a:xfrm>
          <a:prstGeom prst="rect">
            <a:avLst/>
          </a:prstGeom>
          <a:noFill/>
        </p:spPr>
        <p:txBody>
          <a:bodyPr wrap="none" lIns="43200" tIns="28800" rIns="43200" bIns="28800">
            <a:spAutoFit/>
          </a:bodyPr>
          <a:lstStyle/>
          <a:p>
            <a:pPr>
              <a:lnSpc>
                <a:spcPct val="105000"/>
              </a:lnSpc>
              <a:spcAft>
                <a:spcPts val="600"/>
              </a:spcAft>
              <a:defRPr sz="122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把训练数据分给 5 个客户端。</a:t>
            </a:r>
          </a:p>
          <a:p>
            <a:pPr>
              <a:lnSpc>
                <a:spcPct val="105000"/>
              </a:lnSpc>
              <a:spcAft>
                <a:spcPts val="600"/>
              </a:spcAft>
              <a:defRPr sz="122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用 Dirichlet 分布制造非独立同分布</a:t>
            </a:r>
          </a:p>
          <a:p>
            <a:pPr>
              <a:lnSpc>
                <a:spcPct val="105000"/>
              </a:lnSpc>
              <a:spcAft>
                <a:spcPts val="600"/>
              </a:spcAft>
              <a:defRPr sz="122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α 越小，每个客户端越偏。</a:t>
            </a:r>
          </a:p>
        </p:txBody>
      </p:sp>
      <p:sp>
        <p:nvSpPr>
          <p:cNvPr id="16" name="Rounded Rectangle 13"/>
          <p:cNvSpPr/>
          <p:nvPr/>
        </p:nvSpPr>
        <p:spPr>
          <a:xfrm>
            <a:off x="8280000" y="4542250"/>
            <a:ext cx="3491999" cy="1296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AE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4"/>
          <p:cNvSpPr/>
          <p:nvPr/>
        </p:nvSpPr>
        <p:spPr>
          <a:xfrm>
            <a:off x="8280000" y="4542250"/>
            <a:ext cx="46800" cy="12960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5"/>
          <p:cNvSpPr txBox="1"/>
          <p:nvPr/>
        </p:nvSpPr>
        <p:spPr>
          <a:xfrm>
            <a:off x="8405999" y="4591610"/>
            <a:ext cx="3275999" cy="1620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500" b="1">
                <a:solidFill>
                  <a:srgbClr val="2563EB"/>
                </a:solidFill>
                <a:latin typeface="微软雅黑" panose="020B0503020204020204" charset="-122"/>
              </a:rPr>
              <a:t>测试</a:t>
            </a:r>
            <a:endParaRPr sz="1500" b="1">
              <a:solidFill>
                <a:srgbClr val="2563EB"/>
              </a:solidFill>
              <a:latin typeface="微软雅黑" panose="020B0503020204020204" charset="-122"/>
            </a:endParaRPr>
          </a:p>
        </p:txBody>
      </p:sp>
      <p:sp>
        <p:nvSpPr>
          <p:cNvPr id="19" name="TextBox 16"/>
          <p:cNvSpPr txBox="1"/>
          <p:nvPr/>
        </p:nvSpPr>
        <p:spPr>
          <a:xfrm>
            <a:off x="8398800" y="4823050"/>
            <a:ext cx="2371725" cy="801370"/>
          </a:xfrm>
          <a:prstGeom prst="rect">
            <a:avLst/>
          </a:prstGeom>
          <a:noFill/>
        </p:spPr>
        <p:txBody>
          <a:bodyPr wrap="none" lIns="43200" tIns="28800" rIns="43200" bIns="28800">
            <a:spAutoFit/>
          </a:bodyPr>
          <a:lstStyle/>
          <a:p>
            <a:pPr>
              <a:lnSpc>
                <a:spcPct val="105000"/>
              </a:lnSpc>
              <a:spcAft>
                <a:spcPts val="600"/>
              </a:spcAft>
              <a:defRPr sz="122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服务器持有未标注测试集。</a:t>
            </a:r>
          </a:p>
          <a:p>
            <a:pPr>
              <a:lnSpc>
                <a:spcPct val="105000"/>
              </a:lnSpc>
              <a:spcAft>
                <a:spcPts val="600"/>
              </a:spcAft>
              <a:defRPr sz="122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评估 All / Old / New 三种准确率</a:t>
            </a:r>
          </a:p>
          <a:p>
            <a:pPr>
              <a:lnSpc>
                <a:spcPct val="105000"/>
              </a:lnSpc>
              <a:spcAft>
                <a:spcPts val="600"/>
              </a:spcAft>
              <a:defRPr sz="122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分别看整体、旧类、新类表现。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261" y="0"/>
            <a:ext cx="2431378" cy="689042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 flipV="1">
            <a:off x="-1" y="137160"/>
            <a:ext cx="301441" cy="5518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76686" y="184868"/>
            <a:ext cx="210312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 dirty="0">
                <a:latin typeface="Centaur" panose="02030504050205020304" pitchFamily="18" charset="0"/>
                <a:sym typeface="+mn-ea"/>
              </a:rPr>
              <a:t>Experiments</a:t>
            </a:r>
            <a:endParaRPr lang="zh-CN" altLang="en-US" sz="2800" b="1" dirty="0">
              <a:latin typeface="Centaur" panose="020305040502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0800" y="637200"/>
            <a:ext cx="10980000" cy="1728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250" b="0">
                <a:solidFill>
                  <a:srgbClr val="59636E"/>
                </a:solidFill>
                <a:latin typeface="微软雅黑" panose="020B0503020204020204" charset="-122"/>
              </a:rPr>
              <a:t>聚类结果的标签编号不固定，所以要先做最优匹配</a:t>
            </a:r>
            <a:endParaRPr sz="1250" b="0">
              <a:solidFill>
                <a:srgbClr val="59636E"/>
              </a:solidFill>
              <a:latin typeface="微软雅黑" panose="020B0503020204020204" charset="-122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04190" y="1080135"/>
            <a:ext cx="8017510" cy="1800225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AE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5"/>
          <p:cNvSpPr txBox="1"/>
          <p:nvPr/>
        </p:nvSpPr>
        <p:spPr>
          <a:xfrm>
            <a:off x="720000" y="1278000"/>
            <a:ext cx="4608000" cy="1728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ctr"/>
            <a:r>
              <a:rPr sz="1800" b="1">
                <a:solidFill>
                  <a:srgbClr val="D97706"/>
                </a:solidFill>
                <a:latin typeface="微软雅黑" panose="020B0503020204020204" charset="-122"/>
              </a:rPr>
              <a:t>Clustering Accuracy (ACC)</a:t>
            </a:r>
            <a:endParaRPr sz="1800" b="1">
              <a:solidFill>
                <a:srgbClr val="D97706"/>
              </a:solidFill>
              <a:latin typeface="微软雅黑" panose="020B0503020204020204" charset="-122"/>
            </a:endParaRPr>
          </a:p>
        </p:txBody>
      </p:sp>
      <p:sp>
        <p:nvSpPr>
          <p:cNvPr id="8" name="TextBox 6"/>
          <p:cNvSpPr txBox="1"/>
          <p:nvPr/>
        </p:nvSpPr>
        <p:spPr>
          <a:xfrm>
            <a:off x="827999" y="1638000"/>
            <a:ext cx="4392000" cy="756000"/>
          </a:xfrm>
          <a:prstGeom prst="rect">
            <a:avLst/>
          </a:prstGeom>
          <a:noFill/>
        </p:spPr>
        <p:txBody>
          <a:bodyPr wrap="none" lIns="43200" tIns="28800" rIns="43200" bIns="28800">
            <a:spAutoFit/>
          </a:bodyPr>
          <a:lstStyle/>
          <a:p>
            <a:pPr>
              <a:lnSpc>
                <a:spcPct val="105000"/>
              </a:lnSpc>
              <a:spcAft>
                <a:spcPts val="600"/>
              </a:spcAft>
              <a:defRPr sz="155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模型输出的是簇编号，不一定等于真实标签编号。</a:t>
            </a:r>
          </a:p>
          <a:p>
            <a:pPr>
              <a:lnSpc>
                <a:spcPct val="105000"/>
              </a:lnSpc>
              <a:spcAft>
                <a:spcPts val="600"/>
              </a:spcAft>
              <a:defRPr sz="155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因此用 Hungarian algorithm 找到“预测簇 ↔ 真实类”的最佳对应，再算准确率。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12184380" y="233045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sp>
        <p:nvSpPr>
          <p:cNvPr id="24" name="文本框 23"/>
          <p:cNvSpPr txBox="1"/>
          <p:nvPr/>
        </p:nvSpPr>
        <p:spPr>
          <a:xfrm>
            <a:off x="1075690" y="3325495"/>
            <a:ext cx="9649460" cy="2237740"/>
          </a:xfrm>
          <a:prstGeom prst="rect">
            <a:avLst/>
          </a:prstGeom>
        </p:spPr>
        <p:txBody>
          <a:bodyPr wrap="square">
            <a:spAutoFit/>
          </a:bodyPr>
          <a:p>
            <a:pPr indent="0" algn="l" fontAlgn="auto">
              <a:lnSpc>
                <a:spcPct val="150000"/>
              </a:lnSpc>
              <a:spcAft>
                <a:spcPts val="600"/>
              </a:spcAft>
              <a:buClrTx/>
              <a:buSzTx/>
              <a:buFontTx/>
              <a:defRPr sz="155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rPr sz="1550"/>
              <a:t>在聚类任务中，模型输出的簇编号（Cluster 1、Cluster 2、Cluster 3……）本身没有实际意义，例如模型把“飞机”样本聚成了 Cluster 2，把“汽车”样本聚成了 Cluster 1，这并不算错误。为了公平评估聚类结果，需要先找到</a:t>
            </a:r>
            <a:r>
              <a:rPr sz="1550" b="1"/>
              <a:t>预测簇与真实类别之间的最佳对应关系</a:t>
            </a:r>
            <a:r>
              <a:rPr sz="1550"/>
              <a:t>。Hungarian Algorithm（匈牙利算法）会遍历所有可能的簇-类别匹配方案，寻找使正确分类样本数最多的一组映射，例如将 Cluster 2 对应为 airplane、Cluster 1 对应为 car。完成这种最优匹配后，再统计预测标签与真实标签一致的样本比例，这个比例就是聚类准确率（Clustering Accuracy, ACC）。</a:t>
            </a:r>
            <a:endParaRPr sz="1550"/>
          </a:p>
        </p:txBody>
      </p:sp>
      <p:sp>
        <p:nvSpPr>
          <p:cNvPr id="27" name="文本框 26"/>
          <p:cNvSpPr txBox="1"/>
          <p:nvPr/>
        </p:nvSpPr>
        <p:spPr>
          <a:xfrm>
            <a:off x="5710555" y="-32067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261" y="0"/>
            <a:ext cx="2431378" cy="689042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 flipV="1">
            <a:off x="-1" y="137160"/>
            <a:ext cx="301441" cy="5518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76686" y="184868"/>
            <a:ext cx="210312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 dirty="0">
                <a:latin typeface="Centaur" panose="02030504050205020304" pitchFamily="18" charset="0"/>
                <a:sym typeface="+mn-ea"/>
              </a:rPr>
              <a:t>Experiments</a:t>
            </a:r>
            <a:endParaRPr lang="zh-CN" altLang="en-US" sz="2800" b="1" dirty="0">
              <a:latin typeface="Centaur" panose="02030504050205020304" pitchFamily="18" charset="0"/>
            </a:endParaRPr>
          </a:p>
        </p:txBody>
      </p:sp>
      <p:sp>
        <p:nvSpPr>
          <p:cNvPr id="6" name="TextBox 3"/>
          <p:cNvSpPr txBox="1"/>
          <p:nvPr/>
        </p:nvSpPr>
        <p:spPr>
          <a:xfrm>
            <a:off x="280800" y="922950"/>
            <a:ext cx="10980000" cy="1728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250" b="0">
                <a:solidFill>
                  <a:srgbClr val="59636E"/>
                </a:solidFill>
                <a:latin typeface="微软雅黑" panose="020B0503020204020204" charset="-122"/>
              </a:rPr>
              <a:t>FedLPA 在类别相似、分布偏置严重的数据上提升尤其明显</a:t>
            </a:r>
            <a:endParaRPr sz="1250" b="0">
              <a:solidFill>
                <a:srgbClr val="59636E"/>
              </a:solidFill>
              <a:latin typeface="微软雅黑" panose="020B050302020402020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/>
        </p:nvGraphicFramePr>
        <p:xfrm>
          <a:off x="396000" y="1329750"/>
          <a:ext cx="11376000" cy="23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6000"/>
                <a:gridCol w="1896000"/>
                <a:gridCol w="1896000"/>
                <a:gridCol w="1896000"/>
                <a:gridCol w="1896000"/>
                <a:gridCol w="1896000"/>
              </a:tblGrid>
              <a:tr h="334285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数据集</a:t>
                      </a:r>
                      <a:endParaRPr sz="110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4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α</a:t>
                      </a:r>
                      <a:endParaRPr sz="110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4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最佳基线 All</a:t>
                      </a:r>
                      <a:endParaRPr sz="110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4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FedLPA All</a:t>
                      </a:r>
                      <a:endParaRPr sz="110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4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FedLPA+ All</a:t>
                      </a:r>
                      <a:endParaRPr sz="110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4E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最大提升</a:t>
                      </a:r>
                      <a:endParaRPr sz="110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4E0"/>
                    </a:solidFill>
                  </a:tcPr>
                </a:tc>
              </a:tr>
              <a:tr h="334285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CUB-200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0.2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55.2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62.3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63.5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+8.3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334285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CUB-200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0.05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53.1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61.2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62.6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+9.5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334285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Stanford-Cars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0.2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38.2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52.1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57.7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+19.5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334285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Stanford-Cars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0.05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36.4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51.8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54.2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+17.8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334285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Oxford-Pet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0.2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82.7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84.6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86.7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+4.0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334290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Oxford-Pet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0.05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81.4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83.3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85.0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+3.6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Rounded Rectangle 5"/>
          <p:cNvSpPr/>
          <p:nvPr/>
        </p:nvSpPr>
        <p:spPr>
          <a:xfrm>
            <a:off x="1080000" y="4245750"/>
            <a:ext cx="1655999" cy="450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AE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6"/>
          <p:cNvSpPr txBox="1"/>
          <p:nvPr/>
        </p:nvSpPr>
        <p:spPr>
          <a:xfrm>
            <a:off x="1144800" y="4296150"/>
            <a:ext cx="1526399" cy="125999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ctr"/>
            <a:r>
              <a:rPr sz="950" b="0">
                <a:solidFill>
                  <a:srgbClr val="59636E"/>
                </a:solidFill>
                <a:latin typeface="微软雅黑" panose="020B0503020204020204" charset="-122"/>
              </a:rPr>
              <a:t>最大提升</a:t>
            </a:r>
            <a:endParaRPr sz="950" b="0">
              <a:solidFill>
                <a:srgbClr val="59636E"/>
              </a:solidFill>
              <a:latin typeface="微软雅黑" panose="020B0503020204020204" charset="-122"/>
            </a:endParaRPr>
          </a:p>
        </p:txBody>
      </p:sp>
      <p:sp>
        <p:nvSpPr>
          <p:cNvPr id="11" name="TextBox 7"/>
          <p:cNvSpPr txBox="1"/>
          <p:nvPr/>
        </p:nvSpPr>
        <p:spPr>
          <a:xfrm>
            <a:off x="1144800" y="4414950"/>
            <a:ext cx="1526399" cy="2088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ctr"/>
            <a:r>
              <a:rPr sz="1900" b="1">
                <a:solidFill>
                  <a:srgbClr val="16A34A"/>
                </a:solidFill>
                <a:latin typeface="微软雅黑" panose="020B0503020204020204" charset="-122"/>
              </a:rPr>
              <a:t>+19.5</a:t>
            </a:r>
            <a:endParaRPr sz="1900" b="1">
              <a:solidFill>
                <a:srgbClr val="16A34A"/>
              </a:solidFill>
              <a:latin typeface="微软雅黑" panose="020B0503020204020204" charset="-122"/>
            </a:endParaRPr>
          </a:p>
        </p:txBody>
      </p:sp>
      <p:sp>
        <p:nvSpPr>
          <p:cNvPr id="12" name="Rounded Rectangle 8"/>
          <p:cNvSpPr/>
          <p:nvPr/>
        </p:nvSpPr>
        <p:spPr>
          <a:xfrm>
            <a:off x="3240000" y="4245750"/>
            <a:ext cx="1944000" cy="450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AE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9"/>
          <p:cNvSpPr txBox="1"/>
          <p:nvPr/>
        </p:nvSpPr>
        <p:spPr>
          <a:xfrm>
            <a:off x="3304800" y="4296150"/>
            <a:ext cx="1814400" cy="125999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ctr"/>
            <a:r>
              <a:rPr sz="950" b="0">
                <a:solidFill>
                  <a:srgbClr val="59636E"/>
                </a:solidFill>
                <a:latin typeface="微软雅黑" panose="020B0503020204020204" charset="-122"/>
              </a:rPr>
              <a:t>最难数据集</a:t>
            </a:r>
            <a:endParaRPr sz="950" b="0">
              <a:solidFill>
                <a:srgbClr val="59636E"/>
              </a:solidFill>
              <a:latin typeface="微软雅黑" panose="020B0503020204020204" charset="-122"/>
            </a:endParaRPr>
          </a:p>
        </p:txBody>
      </p:sp>
      <p:sp>
        <p:nvSpPr>
          <p:cNvPr id="14" name="TextBox 10"/>
          <p:cNvSpPr txBox="1"/>
          <p:nvPr/>
        </p:nvSpPr>
        <p:spPr>
          <a:xfrm>
            <a:off x="3304800" y="4414950"/>
            <a:ext cx="1814400" cy="2088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ctr"/>
            <a:r>
              <a:rPr sz="1900" b="1">
                <a:solidFill>
                  <a:srgbClr val="D97706"/>
                </a:solidFill>
                <a:latin typeface="微软雅黑" panose="020B0503020204020204" charset="-122"/>
              </a:rPr>
              <a:t>Stanford-Cars</a:t>
            </a:r>
            <a:endParaRPr sz="1900" b="1">
              <a:solidFill>
                <a:srgbClr val="D97706"/>
              </a:solidFill>
              <a:latin typeface="微软雅黑" panose="020B0503020204020204" charset="-122"/>
            </a:endParaRPr>
          </a:p>
        </p:txBody>
      </p:sp>
      <p:sp>
        <p:nvSpPr>
          <p:cNvPr id="15" name="Rounded Rectangle 11"/>
          <p:cNvSpPr/>
          <p:nvPr/>
        </p:nvSpPr>
        <p:spPr>
          <a:xfrm>
            <a:off x="5760000" y="4245750"/>
            <a:ext cx="1655999" cy="450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AE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2"/>
          <p:cNvSpPr txBox="1"/>
          <p:nvPr/>
        </p:nvSpPr>
        <p:spPr>
          <a:xfrm>
            <a:off x="5824800" y="4296150"/>
            <a:ext cx="1526399" cy="125999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ctr"/>
            <a:r>
              <a:rPr sz="950" b="0">
                <a:solidFill>
                  <a:srgbClr val="59636E"/>
                </a:solidFill>
                <a:latin typeface="微软雅黑" panose="020B0503020204020204" charset="-122"/>
              </a:rPr>
              <a:t>严重异构</a:t>
            </a:r>
            <a:endParaRPr sz="950" b="0">
              <a:solidFill>
                <a:srgbClr val="59636E"/>
              </a:solidFill>
              <a:latin typeface="微软雅黑" panose="020B0503020204020204" charset="-122"/>
            </a:endParaRPr>
          </a:p>
        </p:txBody>
      </p:sp>
      <p:sp>
        <p:nvSpPr>
          <p:cNvPr id="17" name="TextBox 13"/>
          <p:cNvSpPr txBox="1"/>
          <p:nvPr/>
        </p:nvSpPr>
        <p:spPr>
          <a:xfrm>
            <a:off x="5824800" y="4414950"/>
            <a:ext cx="1526399" cy="2088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ctr"/>
            <a:r>
              <a:rPr sz="1900" b="1">
                <a:solidFill>
                  <a:srgbClr val="DC2626"/>
                </a:solidFill>
                <a:latin typeface="微软雅黑" panose="020B0503020204020204" charset="-122"/>
              </a:rPr>
              <a:t>α = 0.05</a:t>
            </a:r>
            <a:endParaRPr sz="1900" b="1">
              <a:solidFill>
                <a:srgbClr val="DC2626"/>
              </a:solidFill>
              <a:latin typeface="微软雅黑" panose="020B0503020204020204" charset="-122"/>
            </a:endParaRPr>
          </a:p>
        </p:txBody>
      </p:sp>
      <p:sp>
        <p:nvSpPr>
          <p:cNvPr id="18" name="Rounded Rectangle 14"/>
          <p:cNvSpPr/>
          <p:nvPr/>
        </p:nvSpPr>
        <p:spPr>
          <a:xfrm>
            <a:off x="7920000" y="4245750"/>
            <a:ext cx="1944000" cy="450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AE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5"/>
          <p:cNvSpPr txBox="1"/>
          <p:nvPr/>
        </p:nvSpPr>
        <p:spPr>
          <a:xfrm>
            <a:off x="7984800" y="4296150"/>
            <a:ext cx="1814400" cy="125999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ctr"/>
            <a:r>
              <a:rPr sz="950" b="0">
                <a:solidFill>
                  <a:srgbClr val="59636E"/>
                </a:solidFill>
                <a:latin typeface="微软雅黑" panose="020B0503020204020204" charset="-122"/>
              </a:rPr>
              <a:t>无验证集版本</a:t>
            </a:r>
            <a:endParaRPr sz="950" b="0">
              <a:solidFill>
                <a:srgbClr val="59636E"/>
              </a:solidFill>
              <a:latin typeface="微软雅黑" panose="020B0503020204020204" charset="-122"/>
            </a:endParaRPr>
          </a:p>
        </p:txBody>
      </p:sp>
      <p:sp>
        <p:nvSpPr>
          <p:cNvPr id="20" name="TextBox 16"/>
          <p:cNvSpPr txBox="1"/>
          <p:nvPr/>
        </p:nvSpPr>
        <p:spPr>
          <a:xfrm>
            <a:off x="7984800" y="4414950"/>
            <a:ext cx="1814400" cy="2088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ctr"/>
            <a:r>
              <a:rPr sz="1900" b="1">
                <a:solidFill>
                  <a:srgbClr val="0D9488"/>
                </a:solidFill>
                <a:latin typeface="微软雅黑" panose="020B0503020204020204" charset="-122"/>
              </a:rPr>
              <a:t>FedLPA 仍领先</a:t>
            </a:r>
            <a:endParaRPr sz="1900" b="1">
              <a:solidFill>
                <a:srgbClr val="0D9488"/>
              </a:solidFill>
              <a:latin typeface="微软雅黑" panose="020B0503020204020204" charset="-122"/>
            </a:endParaRPr>
          </a:p>
        </p:txBody>
      </p:sp>
      <p:sp>
        <p:nvSpPr>
          <p:cNvPr id="21" name="Rounded Rectangle 17"/>
          <p:cNvSpPr/>
          <p:nvPr/>
        </p:nvSpPr>
        <p:spPr>
          <a:xfrm>
            <a:off x="1080000" y="5325750"/>
            <a:ext cx="10044000" cy="720000"/>
          </a:xfrm>
          <a:prstGeom prst="roundRect">
            <a:avLst/>
          </a:prstGeom>
          <a:solidFill>
            <a:srgbClr val="E6F7ED"/>
          </a:solidFill>
          <a:ln w="12700">
            <a:solidFill>
              <a:srgbClr val="DAE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18"/>
          <p:cNvSpPr txBox="1"/>
          <p:nvPr/>
        </p:nvSpPr>
        <p:spPr>
          <a:xfrm>
            <a:off x="1368000" y="5523750"/>
            <a:ext cx="9468000" cy="1980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ctr"/>
            <a:r>
              <a:rPr sz="1550" b="1">
                <a:solidFill>
                  <a:srgbClr val="191F27"/>
                </a:solidFill>
                <a:latin typeface="微软雅黑" panose="020B0503020204020204" charset="-122"/>
              </a:rPr>
              <a:t>结论：细粒度任务里，不均衡先验会显著影响新类发现；FedLPA 的本地先验更贴近真实客户端分布。</a:t>
            </a:r>
            <a:endParaRPr sz="1550" b="1">
              <a:solidFill>
                <a:srgbClr val="191F2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261" y="0"/>
            <a:ext cx="2431378" cy="689042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 flipV="1">
            <a:off x="-1" y="137160"/>
            <a:ext cx="301441" cy="5518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76686" y="184868"/>
            <a:ext cx="210312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2800" b="1" dirty="0">
                <a:latin typeface="Centaur" panose="02030504050205020304" pitchFamily="18" charset="0"/>
                <a:sym typeface="+mn-ea"/>
              </a:rPr>
              <a:t>Experiments</a:t>
            </a:r>
            <a:endParaRPr lang="zh-CN" altLang="en-US" sz="2800" b="1" dirty="0">
              <a:latin typeface="Centaur" panose="02030504050205020304" pitchFamily="18" charset="0"/>
            </a:endParaRPr>
          </a:p>
        </p:txBody>
      </p:sp>
      <p:sp>
        <p:nvSpPr>
          <p:cNvPr id="5" name="TextBox 3"/>
          <p:cNvSpPr txBox="1"/>
          <p:nvPr/>
        </p:nvSpPr>
        <p:spPr>
          <a:xfrm>
            <a:off x="280800" y="872150"/>
            <a:ext cx="10980000" cy="172800"/>
          </a:xfrm>
          <a:prstGeom prst="rect">
            <a:avLst/>
          </a:prstGeom>
          <a:noFill/>
        </p:spPr>
        <p:txBody>
          <a:bodyPr wrap="none" lIns="28800" tIns="28800" rIns="28800" bIns="28800" anchor="t">
            <a:spAutoFit/>
          </a:bodyPr>
          <a:lstStyle/>
          <a:p>
            <a:pPr algn="l"/>
            <a:r>
              <a:rPr sz="1250" b="0">
                <a:solidFill>
                  <a:srgbClr val="59636E"/>
                </a:solidFill>
                <a:latin typeface="微软雅黑" panose="020B0503020204020204" charset="-122"/>
              </a:rPr>
              <a:t>CIFAR-10 提升很大，ImageNet-100 上也保持领先</a:t>
            </a:r>
            <a:endParaRPr sz="1250" b="0">
              <a:solidFill>
                <a:srgbClr val="59636E"/>
              </a:solidFill>
              <a:latin typeface="微软雅黑" panose="020B0503020204020204" charset="-122"/>
            </a:endParaRPr>
          </a:p>
        </p:txBody>
      </p:sp>
      <p:graphicFrame>
        <p:nvGraphicFramePr>
          <p:cNvPr id="6" name="Table 4"/>
          <p:cNvGraphicFramePr>
            <a:graphicFrameLocks noGrp="1"/>
          </p:cNvGraphicFramePr>
          <p:nvPr/>
        </p:nvGraphicFramePr>
        <p:xfrm>
          <a:off x="396000" y="1278950"/>
          <a:ext cx="11376000" cy="23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6000"/>
                <a:gridCol w="1896000"/>
                <a:gridCol w="1896000"/>
                <a:gridCol w="1896000"/>
                <a:gridCol w="1896000"/>
                <a:gridCol w="1896000"/>
              </a:tblGrid>
              <a:tr h="334285"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数据集</a:t>
                      </a:r>
                      <a:endParaRPr sz="110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E8F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α</a:t>
                      </a:r>
                      <a:endParaRPr sz="110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E8F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最佳基线 All</a:t>
                      </a:r>
                      <a:endParaRPr sz="110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E8F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FedLPA All</a:t>
                      </a:r>
                      <a:endParaRPr sz="110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E8F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FedLPA+ All</a:t>
                      </a:r>
                      <a:endParaRPr sz="110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E8F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最大提升</a:t>
                      </a:r>
                      <a:endParaRPr sz="1100" b="1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E8F0FF"/>
                    </a:solidFill>
                  </a:tcPr>
                </a:tc>
              </a:tr>
              <a:tr h="334285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CIFAR-10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0.2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84.7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94.5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95.1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+10.4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334285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CIFAR-10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0.05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82.5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93.9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94.1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+11.6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334285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CIFAR-100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0.2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56.1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57.7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58.1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+2.0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334285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CIFAR-100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0.05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54.2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54.2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56.5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+2.3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334285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ImageNet-100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0.2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74.8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75.9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76.6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+1.8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  <a:tr h="334290"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ImageNet-100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0.05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73.1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73.2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74.4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0">
                          <a:solidFill>
                            <a:srgbClr val="191F27"/>
                          </a:solidFill>
                          <a:latin typeface="微软雅黑" panose="020B0503020204020204" charset="-122"/>
                        </a:rPr>
                        <a:t>+1.3</a:t>
                      </a:r>
                      <a:endParaRPr sz="1100" b="0">
                        <a:solidFill>
                          <a:srgbClr val="191F27"/>
                        </a:solidFill>
                        <a:latin typeface="微软雅黑" panose="020B0503020204020204" charset="-122"/>
                      </a:endParaRPr>
                    </a:p>
                  </a:txBody>
                  <a:tcPr marL="21600" marR="21600" marT="14400" marB="14400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ounded Rectangle 5"/>
          <p:cNvSpPr/>
          <p:nvPr/>
        </p:nvSpPr>
        <p:spPr>
          <a:xfrm>
            <a:off x="756000" y="4122950"/>
            <a:ext cx="10512000" cy="15840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AE0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7"/>
          <p:cNvSpPr txBox="1"/>
          <p:nvPr/>
        </p:nvSpPr>
        <p:spPr>
          <a:xfrm>
            <a:off x="1368000" y="4626950"/>
            <a:ext cx="9288000" cy="702000"/>
          </a:xfrm>
          <a:prstGeom prst="rect">
            <a:avLst/>
          </a:prstGeom>
          <a:noFill/>
        </p:spPr>
        <p:txBody>
          <a:bodyPr wrap="none" lIns="43200" tIns="28800" rIns="43200" bIns="28800">
            <a:spAutoFit/>
          </a:bodyPr>
          <a:lstStyle/>
          <a:p>
            <a:pPr>
              <a:lnSpc>
                <a:spcPct val="105000"/>
              </a:lnSpc>
              <a:spcAft>
                <a:spcPts val="600"/>
              </a:spcAft>
              <a:defRPr sz="160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All 是整体效果；Old 看已知类是否被破坏；New 看新类发现能力。</a:t>
            </a:r>
          </a:p>
          <a:p>
            <a:pPr>
              <a:lnSpc>
                <a:spcPct val="105000"/>
              </a:lnSpc>
              <a:spcAft>
                <a:spcPts val="600"/>
              </a:spcAft>
              <a:defRPr sz="1600">
                <a:solidFill>
                  <a:srgbClr val="191F27"/>
                </a:solidFill>
                <a:latin typeface="微软雅黑" panose="020B0503020204020204" charset="-122"/>
              </a:defRPr>
            </a:pPr>
            <a:r>
              <a:t>FedLPA 在 CIFAR-10 上大幅领先，说明不用已知新类数和均衡先验也能稳定发现新类。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228465" y="630174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2833</Words>
  <Application>WPS 演示</Application>
  <PresentationFormat>宽屏</PresentationFormat>
  <Paragraphs>514</Paragraphs>
  <Slides>12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2" baseType="lpstr">
      <vt:lpstr>Arial</vt:lpstr>
      <vt:lpstr>宋体</vt:lpstr>
      <vt:lpstr>Wingdings</vt:lpstr>
      <vt:lpstr>Times New Roman</vt:lpstr>
      <vt:lpstr>Centaur</vt:lpstr>
      <vt:lpstr>等线</vt:lpstr>
      <vt:lpstr>微软雅黑</vt:lpstr>
      <vt:lpstr>Arial Unicode MS</vt:lpstr>
      <vt:lpstr>等线 Light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孙佳家</cp:lastModifiedBy>
  <cp:revision>907</cp:revision>
  <dcterms:created xsi:type="dcterms:W3CDTF">2023-09-11T08:13:00Z</dcterms:created>
  <dcterms:modified xsi:type="dcterms:W3CDTF">2026-06-10T03:06:09Z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2052-12.1.0.26895</vt:lpwstr>
  </property>
</Properties>
</file>